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7.xml" ContentType="application/vnd.openxmlformats-officedocument.presentationml.tags+xml"/>
  <Override PartName="/ppt/notesSlides/notesSlide2.xml" ContentType="application/vnd.openxmlformats-officedocument.presentationml.notesSlide+xml"/>
  <Override PartName="/ppt/tags/tag128.xml" ContentType="application/vnd.openxmlformats-officedocument.presentationml.tags+xml"/>
  <Override PartName="/ppt/notesSlides/notesSlide3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1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77" r:id="rId5"/>
    <p:sldMasterId id="2147483793" r:id="rId6"/>
    <p:sldMasterId id="2147483818" r:id="rId7"/>
    <p:sldMasterId id="2147483850" r:id="rId8"/>
  </p:sldMasterIdLst>
  <p:notesMasterIdLst>
    <p:notesMasterId r:id="rId33"/>
  </p:notesMasterIdLst>
  <p:handoutMasterIdLst>
    <p:handoutMasterId r:id="rId34"/>
  </p:handoutMasterIdLst>
  <p:sldIdLst>
    <p:sldId id="2527" r:id="rId9"/>
    <p:sldId id="2722" r:id="rId10"/>
    <p:sldId id="3924" r:id="rId11"/>
    <p:sldId id="2723" r:id="rId12"/>
    <p:sldId id="2755" r:id="rId13"/>
    <p:sldId id="2728" r:id="rId14"/>
    <p:sldId id="2751" r:id="rId15"/>
    <p:sldId id="2754" r:id="rId16"/>
    <p:sldId id="2529" r:id="rId17"/>
    <p:sldId id="2567" r:id="rId18"/>
    <p:sldId id="2757" r:id="rId19"/>
    <p:sldId id="2639" r:id="rId20"/>
    <p:sldId id="2732" r:id="rId21"/>
    <p:sldId id="2733" r:id="rId22"/>
    <p:sldId id="2734" r:id="rId23"/>
    <p:sldId id="2735" r:id="rId24"/>
    <p:sldId id="2736" r:id="rId25"/>
    <p:sldId id="2737" r:id="rId26"/>
    <p:sldId id="3914" r:id="rId27"/>
    <p:sldId id="3915" r:id="rId28"/>
    <p:sldId id="2563" r:id="rId29"/>
    <p:sldId id="2756" r:id="rId30"/>
    <p:sldId id="2620" r:id="rId31"/>
    <p:sldId id="258" r:id="rId32"/>
  </p:sldIdLst>
  <p:sldSz cx="12192000" cy="6858000"/>
  <p:notesSz cx="7315200" cy="9601200"/>
  <p:custDataLst>
    <p:tags r:id="rId3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ja Schäffer" initials="NS" lastIdx="1" clrIdx="0">
    <p:extLst>
      <p:ext uri="{19B8F6BF-5375-455C-9EA6-DF929625EA0E}">
        <p15:presenceInfo xmlns:p15="http://schemas.microsoft.com/office/powerpoint/2012/main" userId="Nadja Schäffer" providerId="None"/>
      </p:ext>
    </p:extLst>
  </p:cmAuthor>
  <p:cmAuthor id="2" name="Kendall, Chris" initials="KC" lastIdx="37" clrIdx="1">
    <p:extLst>
      <p:ext uri="{19B8F6BF-5375-455C-9EA6-DF929625EA0E}">
        <p15:presenceInfo xmlns:p15="http://schemas.microsoft.com/office/powerpoint/2012/main" userId="S::christopher.kendall@envistaco.com::8515e574-6e5a-4765-bdb1-4a2b19e579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2E6"/>
    <a:srgbClr val="7AE1BF"/>
    <a:srgbClr val="FFA38B"/>
    <a:srgbClr val="FED880"/>
    <a:srgbClr val="A7D7FF"/>
    <a:srgbClr val="FF3399"/>
    <a:srgbClr val="007398"/>
    <a:srgbClr val="000000"/>
    <a:srgbClr val="E89721"/>
    <a:srgbClr val="CFB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21800-C1B7-4BF1-80E2-659A602A09E1}" v="1" dt="2022-05-12T14:53:41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2" autoAdjust="0"/>
    <p:restoredTop sz="95889" autoAdjust="0"/>
  </p:normalViewPr>
  <p:slideViewPr>
    <p:cSldViewPr snapToGrid="0" showGuides="1">
      <p:cViewPr varScale="1">
        <p:scale>
          <a:sx n="77" d="100"/>
          <a:sy n="77" d="100"/>
        </p:scale>
        <p:origin x="10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7" d="100"/>
          <a:sy n="117" d="100"/>
        </p:scale>
        <p:origin x="118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omenschlager, Julien" userId="9ad418ba-00b1-48b3-95aa-b8e45de5390f" providerId="ADAL" clId="{99621800-C1B7-4BF1-80E2-659A602A09E1}"/>
    <pc:docChg chg="modSld">
      <pc:chgData name="Tromenschlager, Julien" userId="9ad418ba-00b1-48b3-95aa-b8e45de5390f" providerId="ADAL" clId="{99621800-C1B7-4BF1-80E2-659A602A09E1}" dt="2022-05-12T14:53:40.649" v="7" actId="20577"/>
      <pc:docMkLst>
        <pc:docMk/>
      </pc:docMkLst>
      <pc:sldChg chg="modSp mod">
        <pc:chgData name="Tromenschlager, Julien" userId="9ad418ba-00b1-48b3-95aa-b8e45de5390f" providerId="ADAL" clId="{99621800-C1B7-4BF1-80E2-659A602A09E1}" dt="2022-05-12T14:53:40.649" v="7" actId="20577"/>
        <pc:sldMkLst>
          <pc:docMk/>
          <pc:sldMk cId="26655855" sldId="258"/>
        </pc:sldMkLst>
        <pc:spChg chg="mod">
          <ac:chgData name="Tromenschlager, Julien" userId="9ad418ba-00b1-48b3-95aa-b8e45de5390f" providerId="ADAL" clId="{99621800-C1B7-4BF1-80E2-659A602A09E1}" dt="2022-05-12T14:53:40.649" v="7" actId="20577"/>
          <ac:spMkLst>
            <pc:docMk/>
            <pc:sldMk cId="26655855" sldId="258"/>
            <ac:spMk id="3" creationId="{1A385C62-569D-47C1-A987-72B966226034}"/>
          </ac:spMkLst>
        </pc:spChg>
      </pc:sldChg>
      <pc:sldChg chg="modSp mod">
        <pc:chgData name="Tromenschlager, Julien" userId="9ad418ba-00b1-48b3-95aa-b8e45de5390f" providerId="ADAL" clId="{99621800-C1B7-4BF1-80E2-659A602A09E1}" dt="2022-05-12T14:52:03.473" v="5" actId="20577"/>
        <pc:sldMkLst>
          <pc:docMk/>
          <pc:sldMk cId="2168540453" sldId="2527"/>
        </pc:sldMkLst>
        <pc:spChg chg="mod">
          <ac:chgData name="Tromenschlager, Julien" userId="9ad418ba-00b1-48b3-95aa-b8e45de5390f" providerId="ADAL" clId="{99621800-C1B7-4BF1-80E2-659A602A09E1}" dt="2022-05-12T14:52:03.473" v="5" actId="20577"/>
          <ac:spMkLst>
            <pc:docMk/>
            <pc:sldMk cId="2168540453" sldId="2527"/>
            <ac:spMk id="2" creationId="{14E81668-B163-489C-A8FB-B6F7D49FF91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99214071798119"/>
          <c:y val="5.7284816421360692E-2"/>
          <c:w val="0.68914262801833259"/>
          <c:h val="0.83345543023786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0E-4BF3-B9D2-19852D99F71F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MimetikOss</c:v>
                </c:pt>
                <c:pt idx="1">
                  <c:v>Maxresorb</c:v>
                </c:pt>
              </c:strCache>
            </c:strRef>
          </c:cat>
          <c:val>
            <c:numRef>
              <c:f>Hoja1!$B$2:$B$3</c:f>
              <c:numCache>
                <c:formatCode>0.00</c:formatCode>
                <c:ptCount val="2"/>
                <c:pt idx="0">
                  <c:v>8.66</c:v>
                </c:pt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0E-4BF3-B9D2-19852D99F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687616"/>
        <c:axId val="163676384"/>
      </c:barChart>
      <c:catAx>
        <c:axId val="16368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3676384"/>
        <c:crosses val="autoZero"/>
        <c:auto val="1"/>
        <c:lblAlgn val="ctr"/>
        <c:lblOffset val="100"/>
        <c:noMultiLvlLbl val="0"/>
      </c:catAx>
      <c:valAx>
        <c:axId val="163676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Specific Surface Area (m2/g)</a:t>
                </a:r>
              </a:p>
            </c:rich>
          </c:tx>
          <c:layout>
            <c:manualLayout>
              <c:xMode val="edge"/>
              <c:yMode val="edge"/>
              <c:x val="1.1287104050482267E-2"/>
              <c:y val="6.984600981305798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368761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000"/>
              <a:t>Vertical and horizontal change (%) at 6 months post bone grafting</a:t>
            </a:r>
          </a:p>
        </c:rich>
      </c:tx>
      <c:layout>
        <c:manualLayout>
          <c:xMode val="edge"/>
          <c:yMode val="edge"/>
          <c:x val="0.1106632794097684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1059491251507381"/>
          <c:y val="0.15718196941195425"/>
          <c:w val="0.86180145977151623"/>
          <c:h val="0.61160479336986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syntogain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Width variation</c:v>
                </c:pt>
                <c:pt idx="1">
                  <c:v>Height variation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-1.78E-2</c:v>
                </c:pt>
                <c:pt idx="1">
                  <c:v>1.35E-2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0B-4EE2-88F3-CB1A909DC47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Bio Oss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70B-4EE2-88F3-CB1A909DC47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Width variation</c:v>
                </c:pt>
                <c:pt idx="1">
                  <c:v>Height variation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-2.1600000000000001E-2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0B-4EE2-88F3-CB1A909DC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05948336"/>
        <c:axId val="-1405959760"/>
      </c:barChart>
      <c:catAx>
        <c:axId val="-140594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405959760"/>
        <c:crosses val="autoZero"/>
        <c:auto val="1"/>
        <c:lblAlgn val="ctr"/>
        <c:lblOffset val="100"/>
        <c:noMultiLvlLbl val="0"/>
      </c:catAx>
      <c:valAx>
        <c:axId val="-14059597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40594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83148553320529"/>
          <c:y val="0.92070382259427419"/>
          <c:w val="0.34298872401065761"/>
          <c:h val="7.1828220527002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dirty="0"/>
              <a:t>Vertical and</a:t>
            </a:r>
            <a:r>
              <a:rPr lang="es-ES" sz="1400" baseline="0" dirty="0"/>
              <a:t> horizontal </a:t>
            </a:r>
            <a:r>
              <a:rPr lang="es-ES" sz="1400" baseline="0" dirty="0" err="1"/>
              <a:t>change</a:t>
            </a:r>
            <a:r>
              <a:rPr lang="es-ES" sz="1400" baseline="0" dirty="0"/>
              <a:t> (%) at 6 </a:t>
            </a:r>
            <a:r>
              <a:rPr lang="es-ES" sz="1400" baseline="0" dirty="0" err="1"/>
              <a:t>months</a:t>
            </a:r>
            <a:r>
              <a:rPr lang="es-ES" sz="1400" baseline="0" dirty="0"/>
              <a:t> post </a:t>
            </a:r>
            <a:r>
              <a:rPr lang="es-ES" sz="1400" baseline="0" dirty="0" err="1"/>
              <a:t>bone</a:t>
            </a:r>
            <a:r>
              <a:rPr lang="es-ES" sz="1400" baseline="0" dirty="0"/>
              <a:t> </a:t>
            </a:r>
            <a:r>
              <a:rPr lang="es-ES" sz="1400" baseline="0" dirty="0" err="1"/>
              <a:t>grafting</a:t>
            </a:r>
            <a:endParaRPr lang="es-ES" sz="1400" dirty="0"/>
          </a:p>
        </c:rich>
      </c:tx>
      <c:layout>
        <c:manualLayout>
          <c:xMode val="edge"/>
          <c:yMode val="edge"/>
          <c:x val="0.1106632794097684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1059491251507381"/>
          <c:y val="0.15718196941195425"/>
          <c:w val="0.86180145977151623"/>
          <c:h val="0.61160479336986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syntogain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Width variation</c:v>
                </c:pt>
                <c:pt idx="1">
                  <c:v>Height variation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-1.78E-2</c:v>
                </c:pt>
                <c:pt idx="1">
                  <c:v>1.35E-2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0-4A32-8B61-9C8319CEB5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Bio Oss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CEA-4EEB-891C-BA4CDE53633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Width variation</c:v>
                </c:pt>
                <c:pt idx="1">
                  <c:v>Height variation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-2.1600000000000001E-2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20-4A32-8B61-9C8319CEB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05948336"/>
        <c:axId val="-1405959760"/>
      </c:barChart>
      <c:catAx>
        <c:axId val="-140594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405959760"/>
        <c:crosses val="autoZero"/>
        <c:auto val="1"/>
        <c:lblAlgn val="ctr"/>
        <c:lblOffset val="100"/>
        <c:noMultiLvlLbl val="0"/>
      </c:catAx>
      <c:valAx>
        <c:axId val="-14059597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140594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83148553320529"/>
          <c:y val="0.92070382259427419"/>
          <c:w val="0.34298872401065761"/>
          <c:h val="7.1828220527002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27718129553056"/>
          <c:y val="5.1264318341744386E-2"/>
          <c:w val="0.83045415422102298"/>
          <c:h val="0.664659920018299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MimetikOss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0 - 15</c:v>
                </c:pt>
                <c:pt idx="1">
                  <c:v>16 - 34</c:v>
                </c:pt>
                <c:pt idx="2">
                  <c:v>35+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8.8999999999999996E-2</c:v>
                </c:pt>
                <c:pt idx="1">
                  <c:v>0.20100000000000001</c:v>
                </c:pt>
                <c:pt idx="2">
                  <c:v>0.71099999999999997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7C-4D0D-8DC1-A76DADBA7B2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Bio Oss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0 - 15</c:v>
                </c:pt>
                <c:pt idx="1">
                  <c:v>16 - 34</c:v>
                </c:pt>
                <c:pt idx="2">
                  <c:v>35+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0.14000000000000001</c:v>
                </c:pt>
                <c:pt idx="1">
                  <c:v>0.23200000000000001</c:v>
                </c:pt>
                <c:pt idx="2">
                  <c:v>0.628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7C-4D0D-8DC1-A76DADBA7B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45"/>
        <c:axId val="2062306608"/>
        <c:axId val="2062299120"/>
      </c:barChart>
      <c:catAx>
        <c:axId val="2062306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Insertion torque (N.cm-1)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62299120"/>
        <c:crosses val="autoZero"/>
        <c:auto val="1"/>
        <c:lblAlgn val="ctr"/>
        <c:lblOffset val="100"/>
        <c:noMultiLvlLbl val="0"/>
      </c:catAx>
      <c:valAx>
        <c:axId val="206229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Percentage of implant</a:t>
                </a:r>
              </a:p>
            </c:rich>
          </c:tx>
          <c:layout>
            <c:manualLayout>
              <c:xMode val="edge"/>
              <c:yMode val="edge"/>
              <c:x val="4.93390413812756E-3"/>
              <c:y val="6.06138383951090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6230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0837AF-3164-41B1-BBBF-ECEC1EC372DA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</dgm:pt>
    <dgm:pt modelId="{FA0BC77C-E164-4FD9-B81E-8FF3BBDCAE6E}">
      <dgm:prSet phldrT="[Text]" custT="1"/>
      <dgm:spPr/>
      <dgm:t>
        <a:bodyPr/>
        <a:lstStyle/>
        <a:p>
          <a:r>
            <a:rPr lang="fr-CH" sz="1800" b="1" dirty="0" err="1">
              <a:latin typeface="+mj-lt"/>
              <a:cs typeface="Calibri" panose="020F0502020204030204" pitchFamily="34" charset="0"/>
            </a:rPr>
            <a:t>Easy</a:t>
          </a:r>
          <a:endParaRPr lang="en-US" sz="1800" b="1" dirty="0">
            <a:latin typeface="+mj-lt"/>
            <a:cs typeface="Calibri" panose="020F0502020204030204" pitchFamily="34" charset="0"/>
          </a:endParaRPr>
        </a:p>
      </dgm:t>
    </dgm:pt>
    <dgm:pt modelId="{5521B5CC-222F-46CF-A38F-793885883BD6}" type="parTrans" cxnId="{DDC2320F-A384-4914-8CA6-BFDFF635D20F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D3E79-C022-44AE-8CE1-A084815B29A4}" type="sibTrans" cxnId="{DDC2320F-A384-4914-8CA6-BFDFF635D20F}">
      <dgm:prSet/>
      <dgm:spPr/>
      <dgm:t>
        <a:bodyPr/>
        <a:lstStyle/>
        <a:p>
          <a:endParaRPr lang="en-US" sz="2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0A24B7-8BF6-4B8A-BDF1-A9B9C17B8099}">
      <dgm:prSet phldrT="[Text]" custT="1"/>
      <dgm:spPr/>
      <dgm:t>
        <a:bodyPr/>
        <a:lstStyle/>
        <a:p>
          <a:r>
            <a:rPr lang="fr-CH" sz="1800" b="1" dirty="0" err="1">
              <a:latin typeface="+mj-lt"/>
              <a:cs typeface="Calibri" panose="020F0502020204030204" pitchFamily="34" charset="0"/>
            </a:rPr>
            <a:t>Fair</a:t>
          </a:r>
          <a:r>
            <a:rPr lang="fr-CH" sz="1800" b="1" dirty="0">
              <a:latin typeface="+mj-lt"/>
              <a:cs typeface="Calibri" panose="020F0502020204030204" pitchFamily="34" charset="0"/>
            </a:rPr>
            <a:t> </a:t>
          </a:r>
          <a:r>
            <a:rPr lang="fr-CH" sz="1800" b="1" dirty="0" err="1">
              <a:latin typeface="+mj-lt"/>
              <a:cs typeface="Calibri" panose="020F0502020204030204" pitchFamily="34" charset="0"/>
            </a:rPr>
            <a:t>price</a:t>
          </a:r>
          <a:endParaRPr lang="en-US" sz="1800" b="1" dirty="0">
            <a:latin typeface="+mj-lt"/>
            <a:cs typeface="Calibri" panose="020F0502020204030204" pitchFamily="34" charset="0"/>
          </a:endParaRPr>
        </a:p>
      </dgm:t>
    </dgm:pt>
    <dgm:pt modelId="{3652D6CB-FA07-42E6-9CB5-6621023F4390}" type="parTrans" cxnId="{699F0BB4-60C8-4757-8225-7A9434574BEF}">
      <dgm:prSet/>
      <dgm:spPr/>
      <dgm:t>
        <a:bodyPr/>
        <a:lstStyle/>
        <a:p>
          <a:endParaRPr lang="en-US" sz="2000"/>
        </a:p>
      </dgm:t>
    </dgm:pt>
    <dgm:pt modelId="{A984CB34-F84C-47F9-895A-B1DA54761E26}" type="sibTrans" cxnId="{699F0BB4-60C8-4757-8225-7A9434574BEF}">
      <dgm:prSet/>
      <dgm:spPr/>
      <dgm:t>
        <a:bodyPr/>
        <a:lstStyle/>
        <a:p>
          <a:endParaRPr lang="en-US" sz="2000"/>
        </a:p>
      </dgm:t>
    </dgm:pt>
    <dgm:pt modelId="{7C534A1F-6183-483B-AAB5-E1488C5FAA15}">
      <dgm:prSet phldrT="[Text]" custT="1"/>
      <dgm:spPr/>
      <dgm:t>
        <a:bodyPr/>
        <a:lstStyle/>
        <a:p>
          <a:r>
            <a:rPr lang="fr-CH" sz="1800" b="1" dirty="0">
              <a:latin typeface="+mj-lt"/>
              <a:cs typeface="Calibri" panose="020F0502020204030204" pitchFamily="34" charset="0"/>
            </a:rPr>
            <a:t>Practice </a:t>
          </a:r>
          <a:r>
            <a:rPr lang="fr-CH" sz="1800" b="1" dirty="0" err="1">
              <a:latin typeface="+mj-lt"/>
              <a:cs typeface="Calibri" panose="020F0502020204030204" pitchFamily="34" charset="0"/>
            </a:rPr>
            <a:t>growth</a:t>
          </a:r>
          <a:endParaRPr lang="en-US" sz="1800" b="1" dirty="0">
            <a:latin typeface="+mj-lt"/>
            <a:cs typeface="Calibri" panose="020F0502020204030204" pitchFamily="34" charset="0"/>
          </a:endParaRPr>
        </a:p>
      </dgm:t>
    </dgm:pt>
    <dgm:pt modelId="{51D3CFD3-DFF4-4A67-A10B-C2CF91D76629}" type="parTrans" cxnId="{2BF8FFC8-CCA8-4420-8B89-768988797482}">
      <dgm:prSet/>
      <dgm:spPr/>
      <dgm:t>
        <a:bodyPr/>
        <a:lstStyle/>
        <a:p>
          <a:endParaRPr lang="en-US" sz="2000"/>
        </a:p>
      </dgm:t>
    </dgm:pt>
    <dgm:pt modelId="{A220B4DB-0236-494E-B47D-B05CF914BDE5}" type="sibTrans" cxnId="{2BF8FFC8-CCA8-4420-8B89-768988797482}">
      <dgm:prSet/>
      <dgm:spPr/>
      <dgm:t>
        <a:bodyPr/>
        <a:lstStyle/>
        <a:p>
          <a:endParaRPr lang="en-US" sz="2000"/>
        </a:p>
      </dgm:t>
    </dgm:pt>
    <dgm:pt modelId="{0C8D568B-BB24-4281-A82E-4EF260388176}">
      <dgm:prSet phldrT="[Text]" custT="1"/>
      <dgm:spPr/>
      <dgm:t>
        <a:bodyPr/>
        <a:lstStyle/>
        <a:p>
          <a:r>
            <a:rPr lang="fr-CH" sz="1800" b="1" dirty="0">
              <a:latin typeface="+mj-lt"/>
              <a:cs typeface="Calibri" panose="020F0502020204030204" pitchFamily="34" charset="0"/>
            </a:rPr>
            <a:t>It </a:t>
          </a:r>
          <a:r>
            <a:rPr lang="fr-CH" sz="1800" b="1" dirty="0" err="1">
              <a:latin typeface="+mj-lt"/>
              <a:cs typeface="Calibri" panose="020F0502020204030204" pitchFamily="34" charset="0"/>
            </a:rPr>
            <a:t>works</a:t>
          </a:r>
          <a:endParaRPr lang="en-US" sz="1800" b="1" dirty="0">
            <a:latin typeface="+mj-lt"/>
            <a:cs typeface="Calibri" panose="020F0502020204030204" pitchFamily="34" charset="0"/>
          </a:endParaRPr>
        </a:p>
      </dgm:t>
    </dgm:pt>
    <dgm:pt modelId="{AB0A56B2-0E88-4E21-8E06-4FB391E65728}" type="sibTrans" cxnId="{9C064D8C-37F2-439C-8999-EE8FAF9ECF1D}">
      <dgm:prSet/>
      <dgm:spPr/>
      <dgm:t>
        <a:bodyPr/>
        <a:lstStyle/>
        <a:p>
          <a:endParaRPr lang="en-US" sz="2000"/>
        </a:p>
      </dgm:t>
    </dgm:pt>
    <dgm:pt modelId="{FE8AE2E3-EE0D-4943-8B80-B725DEAD5779}" type="parTrans" cxnId="{9C064D8C-37F2-439C-8999-EE8FAF9ECF1D}">
      <dgm:prSet/>
      <dgm:spPr/>
      <dgm:t>
        <a:bodyPr/>
        <a:lstStyle/>
        <a:p>
          <a:endParaRPr lang="en-US" sz="2000"/>
        </a:p>
      </dgm:t>
    </dgm:pt>
    <dgm:pt modelId="{2E2E0859-1E55-482C-A64E-2F072E3A1411}" type="pres">
      <dgm:prSet presAssocID="{3C0837AF-3164-41B1-BBBF-ECEC1EC372DA}" presName="compositeShape" presStyleCnt="0">
        <dgm:presLayoutVars>
          <dgm:chMax val="7"/>
          <dgm:dir/>
          <dgm:resizeHandles val="exact"/>
        </dgm:presLayoutVars>
      </dgm:prSet>
      <dgm:spPr/>
    </dgm:pt>
    <dgm:pt modelId="{5F4C4A9A-AF42-4DEE-879D-845E39A9E3E1}" type="pres">
      <dgm:prSet presAssocID="{FA0BC77C-E164-4FD9-B81E-8FF3BBDCAE6E}" presName="circ1" presStyleLbl="vennNode1" presStyleIdx="0" presStyleCnt="4"/>
      <dgm:spPr/>
    </dgm:pt>
    <dgm:pt modelId="{5DA682FB-DD8B-4D03-8A8F-63D08D954AAC}" type="pres">
      <dgm:prSet presAssocID="{FA0BC77C-E164-4FD9-B81E-8FF3BBDCAE6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31F1D1C-3E6C-4449-9CC2-F00D4982F124}" type="pres">
      <dgm:prSet presAssocID="{380A24B7-8BF6-4B8A-BDF1-A9B9C17B8099}" presName="circ2" presStyleLbl="vennNode1" presStyleIdx="1" presStyleCnt="4"/>
      <dgm:spPr/>
    </dgm:pt>
    <dgm:pt modelId="{19541006-D831-497D-B9EB-639634866FA6}" type="pres">
      <dgm:prSet presAssocID="{380A24B7-8BF6-4B8A-BDF1-A9B9C17B809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FE285EE-9022-4B3C-8174-C9FEB9770D8C}" type="pres">
      <dgm:prSet presAssocID="{7C534A1F-6183-483B-AAB5-E1488C5FAA15}" presName="circ3" presStyleLbl="vennNode1" presStyleIdx="2" presStyleCnt="4"/>
      <dgm:spPr/>
    </dgm:pt>
    <dgm:pt modelId="{A2179F85-4A90-420C-A409-0AC111C19363}" type="pres">
      <dgm:prSet presAssocID="{7C534A1F-6183-483B-AAB5-E1488C5FAA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072A77D-8A6E-4877-800D-AB65C0061CBD}" type="pres">
      <dgm:prSet presAssocID="{0C8D568B-BB24-4281-A82E-4EF260388176}" presName="circ4" presStyleLbl="vennNode1" presStyleIdx="3" presStyleCnt="4"/>
      <dgm:spPr/>
    </dgm:pt>
    <dgm:pt modelId="{1B2E2832-198A-472C-8BBC-3A861C193122}" type="pres">
      <dgm:prSet presAssocID="{0C8D568B-BB24-4281-A82E-4EF26038817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DC2320F-A384-4914-8CA6-BFDFF635D20F}" srcId="{3C0837AF-3164-41B1-BBBF-ECEC1EC372DA}" destId="{FA0BC77C-E164-4FD9-B81E-8FF3BBDCAE6E}" srcOrd="0" destOrd="0" parTransId="{5521B5CC-222F-46CF-A38F-793885883BD6}" sibTransId="{F70D3E79-C022-44AE-8CE1-A084815B29A4}"/>
    <dgm:cxn modelId="{C5A8092E-0103-441B-AE32-758C29A3A2B5}" type="presOf" srcId="{380A24B7-8BF6-4B8A-BDF1-A9B9C17B8099}" destId="{E31F1D1C-3E6C-4449-9CC2-F00D4982F124}" srcOrd="1" destOrd="0" presId="urn:microsoft.com/office/officeart/2005/8/layout/venn1"/>
    <dgm:cxn modelId="{FA950861-206C-4666-9739-7614B80C0EC8}" type="presOf" srcId="{FA0BC77C-E164-4FD9-B81E-8FF3BBDCAE6E}" destId="{5F4C4A9A-AF42-4DEE-879D-845E39A9E3E1}" srcOrd="1" destOrd="0" presId="urn:microsoft.com/office/officeart/2005/8/layout/venn1"/>
    <dgm:cxn modelId="{3C4D6C75-A363-43BA-88E9-75CBFB1439CB}" type="presOf" srcId="{380A24B7-8BF6-4B8A-BDF1-A9B9C17B8099}" destId="{19541006-D831-497D-B9EB-639634866FA6}" srcOrd="0" destOrd="0" presId="urn:microsoft.com/office/officeart/2005/8/layout/venn1"/>
    <dgm:cxn modelId="{9637DD7B-10DD-4680-AAE2-461DA4EB7A17}" type="presOf" srcId="{7C534A1F-6183-483B-AAB5-E1488C5FAA15}" destId="{A2179F85-4A90-420C-A409-0AC111C19363}" srcOrd="0" destOrd="0" presId="urn:microsoft.com/office/officeart/2005/8/layout/venn1"/>
    <dgm:cxn modelId="{F6740985-4699-4BE7-8AB6-0B0B6133526A}" type="presOf" srcId="{FA0BC77C-E164-4FD9-B81E-8FF3BBDCAE6E}" destId="{5DA682FB-DD8B-4D03-8A8F-63D08D954AAC}" srcOrd="0" destOrd="0" presId="urn:microsoft.com/office/officeart/2005/8/layout/venn1"/>
    <dgm:cxn modelId="{9C064D8C-37F2-439C-8999-EE8FAF9ECF1D}" srcId="{3C0837AF-3164-41B1-BBBF-ECEC1EC372DA}" destId="{0C8D568B-BB24-4281-A82E-4EF260388176}" srcOrd="3" destOrd="0" parTransId="{FE8AE2E3-EE0D-4943-8B80-B725DEAD5779}" sibTransId="{AB0A56B2-0E88-4E21-8E06-4FB391E65728}"/>
    <dgm:cxn modelId="{6BAB53AA-E432-4F58-843D-D915B6B588AC}" type="presOf" srcId="{0C8D568B-BB24-4281-A82E-4EF260388176}" destId="{1B2E2832-198A-472C-8BBC-3A861C193122}" srcOrd="0" destOrd="0" presId="urn:microsoft.com/office/officeart/2005/8/layout/venn1"/>
    <dgm:cxn modelId="{699F0BB4-60C8-4757-8225-7A9434574BEF}" srcId="{3C0837AF-3164-41B1-BBBF-ECEC1EC372DA}" destId="{380A24B7-8BF6-4B8A-BDF1-A9B9C17B8099}" srcOrd="1" destOrd="0" parTransId="{3652D6CB-FA07-42E6-9CB5-6621023F4390}" sibTransId="{A984CB34-F84C-47F9-895A-B1DA54761E26}"/>
    <dgm:cxn modelId="{584E3CBD-D601-4AF8-990F-7D916722AB09}" type="presOf" srcId="{3C0837AF-3164-41B1-BBBF-ECEC1EC372DA}" destId="{2E2E0859-1E55-482C-A64E-2F072E3A1411}" srcOrd="0" destOrd="0" presId="urn:microsoft.com/office/officeart/2005/8/layout/venn1"/>
    <dgm:cxn modelId="{2BF8FFC8-CCA8-4420-8B89-768988797482}" srcId="{3C0837AF-3164-41B1-BBBF-ECEC1EC372DA}" destId="{7C534A1F-6183-483B-AAB5-E1488C5FAA15}" srcOrd="2" destOrd="0" parTransId="{51D3CFD3-DFF4-4A67-A10B-C2CF91D76629}" sibTransId="{A220B4DB-0236-494E-B47D-B05CF914BDE5}"/>
    <dgm:cxn modelId="{DCA9F2F2-2EB8-4E05-8A4A-814434F0FD30}" type="presOf" srcId="{0C8D568B-BB24-4281-A82E-4EF260388176}" destId="{B072A77D-8A6E-4877-800D-AB65C0061CBD}" srcOrd="1" destOrd="0" presId="urn:microsoft.com/office/officeart/2005/8/layout/venn1"/>
    <dgm:cxn modelId="{2A74DBF9-73CE-459E-B4A8-C53DF90B262B}" type="presOf" srcId="{7C534A1F-6183-483B-AAB5-E1488C5FAA15}" destId="{FFE285EE-9022-4B3C-8174-C9FEB9770D8C}" srcOrd="1" destOrd="0" presId="urn:microsoft.com/office/officeart/2005/8/layout/venn1"/>
    <dgm:cxn modelId="{2DF0FA06-BAB1-4D02-AB8C-3979C6A72417}" type="presParOf" srcId="{2E2E0859-1E55-482C-A64E-2F072E3A1411}" destId="{5F4C4A9A-AF42-4DEE-879D-845E39A9E3E1}" srcOrd="0" destOrd="0" presId="urn:microsoft.com/office/officeart/2005/8/layout/venn1"/>
    <dgm:cxn modelId="{056B165B-3A28-47E0-AFF2-71768ECCA2DD}" type="presParOf" srcId="{2E2E0859-1E55-482C-A64E-2F072E3A1411}" destId="{5DA682FB-DD8B-4D03-8A8F-63D08D954AAC}" srcOrd="1" destOrd="0" presId="urn:microsoft.com/office/officeart/2005/8/layout/venn1"/>
    <dgm:cxn modelId="{49770570-4105-4EE2-8638-FCFDDC668AD1}" type="presParOf" srcId="{2E2E0859-1E55-482C-A64E-2F072E3A1411}" destId="{E31F1D1C-3E6C-4449-9CC2-F00D4982F124}" srcOrd="2" destOrd="0" presId="urn:microsoft.com/office/officeart/2005/8/layout/venn1"/>
    <dgm:cxn modelId="{C7900F0A-BBE7-4E84-9F6A-A413DA6AF6EE}" type="presParOf" srcId="{2E2E0859-1E55-482C-A64E-2F072E3A1411}" destId="{19541006-D831-497D-B9EB-639634866FA6}" srcOrd="3" destOrd="0" presId="urn:microsoft.com/office/officeart/2005/8/layout/venn1"/>
    <dgm:cxn modelId="{D4D7F687-5F20-4B9A-8317-A2259D5837E1}" type="presParOf" srcId="{2E2E0859-1E55-482C-A64E-2F072E3A1411}" destId="{FFE285EE-9022-4B3C-8174-C9FEB9770D8C}" srcOrd="4" destOrd="0" presId="urn:microsoft.com/office/officeart/2005/8/layout/venn1"/>
    <dgm:cxn modelId="{9970E5F4-2284-450B-8850-7153D8C64241}" type="presParOf" srcId="{2E2E0859-1E55-482C-A64E-2F072E3A1411}" destId="{A2179F85-4A90-420C-A409-0AC111C19363}" srcOrd="5" destOrd="0" presId="urn:microsoft.com/office/officeart/2005/8/layout/venn1"/>
    <dgm:cxn modelId="{B8C82F30-8835-4CAE-8C13-B855E9712D9D}" type="presParOf" srcId="{2E2E0859-1E55-482C-A64E-2F072E3A1411}" destId="{B072A77D-8A6E-4877-800D-AB65C0061CBD}" srcOrd="6" destOrd="0" presId="urn:microsoft.com/office/officeart/2005/8/layout/venn1"/>
    <dgm:cxn modelId="{0625059B-367D-4C70-9306-2D72F7E624A5}" type="presParOf" srcId="{2E2E0859-1E55-482C-A64E-2F072E3A1411}" destId="{1B2E2832-198A-472C-8BBC-3A861C193122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C4A9A-AF42-4DEE-879D-845E39A9E3E1}">
      <dsp:nvSpPr>
        <dsp:cNvPr id="0" name=""/>
        <dsp:cNvSpPr/>
      </dsp:nvSpPr>
      <dsp:spPr>
        <a:xfrm>
          <a:off x="1540775" y="33250"/>
          <a:ext cx="1729047" cy="17290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b="1" kern="1200" dirty="0" err="1">
              <a:latin typeface="+mj-lt"/>
              <a:cs typeface="Calibri" panose="020F0502020204030204" pitchFamily="34" charset="0"/>
            </a:rPr>
            <a:t>Easy</a:t>
          </a:r>
          <a:endParaRPr lang="en-US" sz="1800" b="1" kern="1200" dirty="0">
            <a:latin typeface="+mj-lt"/>
            <a:cs typeface="Calibri" panose="020F0502020204030204" pitchFamily="34" charset="0"/>
          </a:endParaRPr>
        </a:p>
      </dsp:txBody>
      <dsp:txXfrm>
        <a:off x="1740280" y="266007"/>
        <a:ext cx="1330036" cy="548640"/>
      </dsp:txXfrm>
    </dsp:sp>
    <dsp:sp modelId="{E31F1D1C-3E6C-4449-9CC2-F00D4982F124}">
      <dsp:nvSpPr>
        <dsp:cNvPr id="0" name=""/>
        <dsp:cNvSpPr/>
      </dsp:nvSpPr>
      <dsp:spPr>
        <a:xfrm>
          <a:off x="2305546" y="798021"/>
          <a:ext cx="1729047" cy="17290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b="1" kern="1200" dirty="0" err="1">
              <a:latin typeface="+mj-lt"/>
              <a:cs typeface="Calibri" panose="020F0502020204030204" pitchFamily="34" charset="0"/>
            </a:rPr>
            <a:t>Fair</a:t>
          </a:r>
          <a:r>
            <a:rPr lang="fr-CH" sz="1800" b="1" kern="1200" dirty="0">
              <a:latin typeface="+mj-lt"/>
              <a:cs typeface="Calibri" panose="020F0502020204030204" pitchFamily="34" charset="0"/>
            </a:rPr>
            <a:t> </a:t>
          </a:r>
          <a:r>
            <a:rPr lang="fr-CH" sz="1800" b="1" kern="1200" dirty="0" err="1">
              <a:latin typeface="+mj-lt"/>
              <a:cs typeface="Calibri" panose="020F0502020204030204" pitchFamily="34" charset="0"/>
            </a:rPr>
            <a:t>price</a:t>
          </a:r>
          <a:endParaRPr lang="en-US" sz="1800" b="1" kern="1200" dirty="0">
            <a:latin typeface="+mj-lt"/>
            <a:cs typeface="Calibri" panose="020F0502020204030204" pitchFamily="34" charset="0"/>
          </a:endParaRPr>
        </a:p>
      </dsp:txBody>
      <dsp:txXfrm>
        <a:off x="3236571" y="997527"/>
        <a:ext cx="665018" cy="1330036"/>
      </dsp:txXfrm>
    </dsp:sp>
    <dsp:sp modelId="{FFE285EE-9022-4B3C-8174-C9FEB9770D8C}">
      <dsp:nvSpPr>
        <dsp:cNvPr id="0" name=""/>
        <dsp:cNvSpPr/>
      </dsp:nvSpPr>
      <dsp:spPr>
        <a:xfrm>
          <a:off x="1540775" y="1562792"/>
          <a:ext cx="1729047" cy="17290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b="1" kern="1200" dirty="0">
              <a:latin typeface="+mj-lt"/>
              <a:cs typeface="Calibri" panose="020F0502020204030204" pitchFamily="34" charset="0"/>
            </a:rPr>
            <a:t>Practice </a:t>
          </a:r>
          <a:r>
            <a:rPr lang="fr-CH" sz="1800" b="1" kern="1200" dirty="0" err="1">
              <a:latin typeface="+mj-lt"/>
              <a:cs typeface="Calibri" panose="020F0502020204030204" pitchFamily="34" charset="0"/>
            </a:rPr>
            <a:t>growth</a:t>
          </a:r>
          <a:endParaRPr lang="en-US" sz="1800" b="1" kern="1200" dirty="0">
            <a:latin typeface="+mj-lt"/>
            <a:cs typeface="Calibri" panose="020F0502020204030204" pitchFamily="34" charset="0"/>
          </a:endParaRPr>
        </a:p>
      </dsp:txBody>
      <dsp:txXfrm>
        <a:off x="1740280" y="2510443"/>
        <a:ext cx="1330036" cy="548640"/>
      </dsp:txXfrm>
    </dsp:sp>
    <dsp:sp modelId="{B072A77D-8A6E-4877-800D-AB65C0061CBD}">
      <dsp:nvSpPr>
        <dsp:cNvPr id="0" name=""/>
        <dsp:cNvSpPr/>
      </dsp:nvSpPr>
      <dsp:spPr>
        <a:xfrm>
          <a:off x="776004" y="798021"/>
          <a:ext cx="1729047" cy="17290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b="1" kern="1200" dirty="0">
              <a:latin typeface="+mj-lt"/>
              <a:cs typeface="Calibri" panose="020F0502020204030204" pitchFamily="34" charset="0"/>
            </a:rPr>
            <a:t>It </a:t>
          </a:r>
          <a:r>
            <a:rPr lang="fr-CH" sz="1800" b="1" kern="1200" dirty="0" err="1">
              <a:latin typeface="+mj-lt"/>
              <a:cs typeface="Calibri" panose="020F0502020204030204" pitchFamily="34" charset="0"/>
            </a:rPr>
            <a:t>works</a:t>
          </a:r>
          <a:endParaRPr lang="en-US" sz="1800" b="1" kern="1200" dirty="0">
            <a:latin typeface="+mj-lt"/>
            <a:cs typeface="Calibri" panose="020F0502020204030204" pitchFamily="34" charset="0"/>
          </a:endParaRPr>
        </a:p>
      </dsp:txBody>
      <dsp:txXfrm>
        <a:off x="909008" y="997527"/>
        <a:ext cx="665018" cy="1330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19E0A91-41BB-4851-AE6C-16903B7602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54D53-32CA-4B34-A05F-67B6E32957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E7914F0-6D72-404F-B47B-9D88B0494081}" type="datetimeFigureOut">
              <a:rPr lang="de-DE" smtClean="0"/>
              <a:t>12.05.2022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AC8398-A2B3-4D54-BC35-0E80DE4D70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DAB587-FA44-4336-B11E-83E5705ED2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0B32210-F3C3-4D44-8D5B-288AAEFAE10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232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C26B25D-0D93-4698-BC20-07F10F781801}" type="datetimeFigureOut">
              <a:rPr lang="de-DE" smtClean="0"/>
              <a:t>12.05.2022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6CE5A7E-662E-4092-92D4-FEFF268D9E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565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494467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noProof="0" dirty="0" err="1"/>
              <a:t>Creos</a:t>
            </a:r>
            <a:r>
              <a:rPr lang="en-US" noProof="0" dirty="0"/>
              <a:t> portfolio is split in four categories: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noProof="0" dirty="0"/>
              <a:t>Membranes : with </a:t>
            </a:r>
            <a:r>
              <a:rPr lang="en-US" noProof="0" dirty="0" err="1"/>
              <a:t>creos</a:t>
            </a:r>
            <a:r>
              <a:rPr lang="en-US" noProof="0" dirty="0"/>
              <a:t> </a:t>
            </a:r>
            <a:r>
              <a:rPr lang="en-US" noProof="0" dirty="0" err="1"/>
              <a:t>xenoprotect</a:t>
            </a:r>
            <a:r>
              <a:rPr lang="en-US" noProof="0" dirty="0"/>
              <a:t> and </a:t>
            </a:r>
            <a:r>
              <a:rPr lang="en-US" noProof="0" dirty="0" err="1"/>
              <a:t>allo.protect</a:t>
            </a:r>
            <a:r>
              <a:rPr lang="en-US" noProof="0" dirty="0"/>
              <a:t>.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noProof="0" dirty="0"/>
              <a:t>Collagen Matrix: with </a:t>
            </a:r>
            <a:r>
              <a:rPr lang="en-US" noProof="0" dirty="0" err="1"/>
              <a:t>creos</a:t>
            </a:r>
            <a:r>
              <a:rPr lang="en-US" noProof="0" dirty="0"/>
              <a:t> </a:t>
            </a:r>
            <a:r>
              <a:rPr lang="en-US" noProof="0" dirty="0" err="1"/>
              <a:t>mucogain</a:t>
            </a:r>
            <a:r>
              <a:rPr lang="en-US" noProof="0" dirty="0"/>
              <a:t>.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noProof="0" dirty="0"/>
              <a:t>Wound dressings: </a:t>
            </a:r>
            <a:r>
              <a:rPr lang="en-US" noProof="0" dirty="0" err="1"/>
              <a:t>xenoplug</a:t>
            </a:r>
            <a:r>
              <a:rPr lang="en-US" noProof="0" dirty="0"/>
              <a:t>, </a:t>
            </a:r>
            <a:r>
              <a:rPr lang="en-US" noProof="0" dirty="0" err="1"/>
              <a:t>xenocote</a:t>
            </a:r>
            <a:r>
              <a:rPr lang="en-US" noProof="0" dirty="0"/>
              <a:t>, </a:t>
            </a:r>
            <a:r>
              <a:rPr lang="en-US" noProof="0" dirty="0" err="1"/>
              <a:t>xenotape</a:t>
            </a:r>
            <a:r>
              <a:rPr lang="en-US" noProof="0" dirty="0"/>
              <a:t>. Those products are sold in USA and CA only, for the time being.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noProof="0" dirty="0"/>
              <a:t>Bone graft substitutes: with </a:t>
            </a:r>
            <a:r>
              <a:rPr lang="en-US" noProof="0" dirty="0" err="1"/>
              <a:t>creos</a:t>
            </a:r>
            <a:r>
              <a:rPr lang="en-US" noProof="0" dirty="0"/>
              <a:t> </a:t>
            </a:r>
            <a:r>
              <a:rPr lang="en-US" noProof="0" dirty="0" err="1"/>
              <a:t>xenogain</a:t>
            </a:r>
            <a:r>
              <a:rPr lang="en-US" noProof="0" dirty="0"/>
              <a:t> and </a:t>
            </a:r>
            <a:r>
              <a:rPr lang="en-US" noProof="0" dirty="0" err="1"/>
              <a:t>creos</a:t>
            </a:r>
            <a:r>
              <a:rPr lang="en-US" noProof="0" dirty="0"/>
              <a:t> </a:t>
            </a:r>
            <a:r>
              <a:rPr lang="en-US" noProof="0" dirty="0" err="1"/>
              <a:t>allo.gain</a:t>
            </a:r>
            <a:r>
              <a:rPr lang="en-US" noProof="0" dirty="0"/>
              <a:t>.</a:t>
            </a:r>
          </a:p>
          <a:p>
            <a:pPr marL="1147852" lvl="2" indent="-181240">
              <a:buFont typeface="Arial" panose="020B0604020202020204" pitchFamily="34" charset="0"/>
              <a:buChar char="•"/>
            </a:pPr>
            <a:r>
              <a:rPr lang="en-US" noProof="0" dirty="0"/>
              <a:t>Difference between </a:t>
            </a:r>
            <a:r>
              <a:rPr lang="en-US" noProof="0" dirty="0" err="1"/>
              <a:t>xenogain</a:t>
            </a:r>
            <a:r>
              <a:rPr lang="en-US" noProof="0" dirty="0"/>
              <a:t> and </a:t>
            </a:r>
            <a:r>
              <a:rPr lang="en-US" noProof="0" dirty="0" err="1"/>
              <a:t>allogain</a:t>
            </a:r>
            <a:r>
              <a:rPr lang="en-US" noProof="0" dirty="0"/>
              <a:t> is that </a:t>
            </a:r>
            <a:r>
              <a:rPr lang="en-US" noProof="0" dirty="0" err="1"/>
              <a:t>xenogain</a:t>
            </a:r>
            <a:r>
              <a:rPr lang="en-US" noProof="0" dirty="0"/>
              <a:t> is from a different species (bovine), while </a:t>
            </a:r>
            <a:r>
              <a:rPr lang="en-US" noProof="0" dirty="0" err="1"/>
              <a:t>allogain</a:t>
            </a:r>
            <a:r>
              <a:rPr lang="en-US" noProof="0" dirty="0"/>
              <a:t> originates from </a:t>
            </a:r>
            <a:r>
              <a:rPr lang="en-US" sz="1300" dirty="0">
                <a:latin typeface="Arial" panose="020B0604020202020204" pitchFamily="34" charset="0"/>
              </a:rPr>
              <a:t>humans.</a:t>
            </a:r>
            <a:endParaRPr lang="en-US" noProof="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noProof="0" dirty="0"/>
              <a:t>Today’s presentation is about </a:t>
            </a:r>
            <a:r>
              <a:rPr lang="en-US" noProof="0" dirty="0" err="1"/>
              <a:t>creos</a:t>
            </a:r>
            <a:r>
              <a:rPr lang="en-US" noProof="0" dirty="0"/>
              <a:t> </a:t>
            </a:r>
            <a:r>
              <a:rPr lang="en-US" noProof="0" dirty="0" err="1"/>
              <a:t>xenogain</a:t>
            </a:r>
            <a:r>
              <a:rPr lang="en-US" noProof="0" dirty="0"/>
              <a:t>, one of our bone graft substitute.</a:t>
            </a:r>
          </a:p>
        </p:txBody>
      </p:sp>
    </p:spTree>
    <p:extLst>
      <p:ext uri="{BB962C8B-B14F-4D97-AF65-F5344CB8AC3E}">
        <p14:creationId xmlns:p14="http://schemas.microsoft.com/office/powerpoint/2010/main" val="544662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80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Implant Stability Quotient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Implant stability quotients (ISQ values) are obtained in dental clinical practice on a non-invasive basis by resonance frequency measurement rapidly after surgical placement of implants. The ISQ-values are used as indicator for mechanical implant stability, and are believed to have predictive power for clinical outcome.</a:t>
            </a:r>
            <a:endParaRPr lang="en-US" b="1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r>
              <a:rPr lang="en-US" dirty="0">
                <a:hlinkClick r:id="rId3"/>
              </a:rPr>
              <a:t>The clinical significance of implant stability quotient (ISQ) measurements: A literature review - PMC (nih.gov)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Visita</a:t>
            </a:r>
            <a:r>
              <a:rPr lang="en-US" dirty="0"/>
              <a:t> 6 para </a:t>
            </a:r>
            <a:r>
              <a:rPr lang="en-US" dirty="0" err="1"/>
              <a:t>fumadores</a:t>
            </a:r>
            <a:endParaRPr lang="en-US" dirty="0"/>
          </a:p>
          <a:p>
            <a:r>
              <a:rPr lang="en-US" dirty="0"/>
              <a:t>Cover</a:t>
            </a:r>
            <a:r>
              <a:rPr lang="en-US" baseline="0" dirty="0"/>
              <a:t> of the crew</a:t>
            </a:r>
          </a:p>
          <a:p>
            <a:r>
              <a:rPr lang="en-US" baseline="0" dirty="0"/>
              <a:t>Visit 6 healing abutment  for smokers</a:t>
            </a:r>
          </a:p>
          <a:p>
            <a:r>
              <a:rPr lang="en-US" baseline="0" dirty="0"/>
              <a:t>Visit 4&amp;5 healing abutment for non smokers</a:t>
            </a:r>
          </a:p>
          <a:p>
            <a:r>
              <a:rPr lang="en-US" baseline="0" dirty="0" err="1"/>
              <a:t>Vist</a:t>
            </a:r>
            <a:r>
              <a:rPr lang="en-US" baseline="0" dirty="0"/>
              <a:t> 7-9 1 month for healing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96CE5A7E-662E-4092-92D4-FEFF268D9E3E}" type="slidenum">
              <a:rPr lang="de-DE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19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995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any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negative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value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means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dimension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decreased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loss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height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width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and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any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positive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value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dimension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increased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"ideal alveolar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preservation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would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0%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change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stability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de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volume</a:t>
            </a:r>
            <a: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E5A7E-662E-4092-92D4-FEFF268D9E3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358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noProof="0" dirty="0"/>
              <a:t>Creos </a:t>
            </a:r>
            <a:r>
              <a:rPr lang="en-US" noProof="0" dirty="0" err="1"/>
              <a:t>syntogain</a:t>
            </a:r>
            <a:r>
              <a:rPr lang="en-US" noProof="0" dirty="0"/>
              <a:t> is used when you have a deficit of bone, meaning when there is no sufficient bone to insert a stable dental implant.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The clinical indication is named « Guided Bone Regeneration » (GBR).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noProof="0" dirty="0"/>
              <a:t>It is important here to understand that bone graft is really often necessary for implant placement: 40-60% of all implant treatments need biomaterials.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noProof="0" dirty="0"/>
          </a:p>
          <a:p>
            <a:pPr algn="l">
              <a:spcAft>
                <a:spcPts val="800"/>
              </a:spcAft>
            </a:pPr>
            <a:r>
              <a:rPr lang="en-US" sz="1200" b="0" i="0" u="none" strike="noStrike" baseline="0" dirty="0">
                <a:latin typeface="LinotypeUnivers-340ExLight"/>
              </a:rPr>
              <a:t>IFU </a:t>
            </a:r>
            <a:r>
              <a:rPr lang="en-US" sz="1200" b="0" i="0" u="none" strike="noStrike" baseline="0" dirty="0" err="1">
                <a:latin typeface="LinotypeUnivers-340ExLight"/>
              </a:rPr>
              <a:t>syntogain</a:t>
            </a:r>
            <a:r>
              <a:rPr lang="en-US" sz="1200" b="0" i="0" u="none" strike="noStrike" baseline="0" dirty="0">
                <a:latin typeface="LinotypeUnivers-340ExLight"/>
              </a:rPr>
              <a:t>: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LinotypeUnivers-340ExLight"/>
              </a:rPr>
              <a:t>Augmentation or reconstruction treatment of </a:t>
            </a:r>
            <a:r>
              <a:rPr lang="de-CH" sz="1200" b="0" i="0" u="none" strike="noStrike" baseline="0" dirty="0" err="1">
                <a:latin typeface="LinotypeUnivers-340ExLight"/>
              </a:rPr>
              <a:t>the</a:t>
            </a:r>
            <a:r>
              <a:rPr lang="de-CH" sz="1200" b="0" i="0" u="none" strike="noStrike" baseline="0" dirty="0">
                <a:latin typeface="LinotypeUnivers-340ExLight"/>
              </a:rPr>
              <a:t> alveolar </a:t>
            </a:r>
            <a:r>
              <a:rPr lang="de-CH" sz="1200" b="0" i="0" u="none" strike="noStrike" baseline="0" dirty="0" err="1">
                <a:latin typeface="LinotypeUnivers-340ExLight"/>
              </a:rPr>
              <a:t>ridge</a:t>
            </a:r>
            <a:r>
              <a:rPr lang="de-CH" sz="1200" b="0" i="0" u="none" strike="noStrike" baseline="0" dirty="0">
                <a:latin typeface="LinotypeUnivers-340ExLight"/>
              </a:rPr>
              <a:t>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LinotypeUnivers-340ExLight"/>
              </a:rPr>
              <a:t>Filling of </a:t>
            </a:r>
            <a:r>
              <a:rPr lang="en-US" sz="1200" b="0" i="0" u="none" strike="noStrike" baseline="0" dirty="0" err="1">
                <a:latin typeface="LinotypeUnivers-340ExLight"/>
              </a:rPr>
              <a:t>infrabony</a:t>
            </a:r>
            <a:r>
              <a:rPr lang="en-US" sz="1200" b="0" i="0" u="none" strike="noStrike" baseline="0" dirty="0">
                <a:latin typeface="LinotypeUnivers-340ExLight"/>
              </a:rPr>
              <a:t> periodontal defects.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LinotypeUnivers-340ExLight"/>
              </a:rPr>
              <a:t>Filling of defects after root resection, apicoectomy </a:t>
            </a:r>
            <a:r>
              <a:rPr lang="de-CH" sz="1200" b="0" i="0" u="none" strike="noStrike" baseline="0" dirty="0">
                <a:latin typeface="LinotypeUnivers-340ExLight"/>
              </a:rPr>
              <a:t>and </a:t>
            </a:r>
            <a:r>
              <a:rPr lang="de-CH" sz="1200" b="0" i="0" u="none" strike="noStrike" baseline="0" dirty="0" err="1">
                <a:latin typeface="LinotypeUnivers-340ExLight"/>
              </a:rPr>
              <a:t>cystectomy</a:t>
            </a:r>
            <a:r>
              <a:rPr lang="de-CH" sz="1200" b="0" i="0" u="none" strike="noStrike" baseline="0" dirty="0">
                <a:latin typeface="LinotypeUnivers-340ExLight"/>
              </a:rPr>
              <a:t>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LinotypeUnivers-340ExLight"/>
              </a:rPr>
              <a:t>Filling of extraction sockets to enhance preservation </a:t>
            </a:r>
            <a:r>
              <a:rPr lang="de-CH" sz="1200" b="0" i="0" u="none" strike="noStrike" baseline="0" dirty="0" err="1">
                <a:latin typeface="LinotypeUnivers-340ExLight"/>
              </a:rPr>
              <a:t>of</a:t>
            </a:r>
            <a:r>
              <a:rPr lang="de-CH" sz="1200" b="0" i="0" u="none" strike="noStrike" baseline="0" dirty="0">
                <a:latin typeface="LinotypeUnivers-340ExLight"/>
              </a:rPr>
              <a:t> </a:t>
            </a:r>
            <a:r>
              <a:rPr lang="de-CH" sz="1200" b="0" i="0" u="none" strike="noStrike" baseline="0" dirty="0" err="1">
                <a:latin typeface="LinotypeUnivers-340ExLight"/>
              </a:rPr>
              <a:t>the</a:t>
            </a:r>
            <a:r>
              <a:rPr lang="de-CH" sz="1200" b="0" i="0" u="none" strike="noStrike" baseline="0" dirty="0">
                <a:latin typeface="LinotypeUnivers-340ExLight"/>
              </a:rPr>
              <a:t> alveolar </a:t>
            </a:r>
            <a:r>
              <a:rPr lang="de-CH" sz="1200" b="0" i="0" u="none" strike="noStrike" baseline="0" dirty="0" err="1">
                <a:latin typeface="LinotypeUnivers-340ExLight"/>
              </a:rPr>
              <a:t>ridge</a:t>
            </a:r>
            <a:r>
              <a:rPr lang="de-CH" sz="1200" b="0" i="0" u="none" strike="noStrike" baseline="0" dirty="0">
                <a:latin typeface="LinotypeUnivers-340ExLight"/>
              </a:rPr>
              <a:t>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LinotypeUnivers-340ExLight"/>
              </a:rPr>
              <a:t>Elevation of periodontal defects in conjunction with products intended for Guided Tissue Regeneration (GTR) and Guided Bone Regeneration </a:t>
            </a:r>
            <a:r>
              <a:rPr lang="de-CH" sz="1200" b="0" i="0" u="none" strike="noStrike" baseline="0" dirty="0">
                <a:latin typeface="LinotypeUnivers-340ExLight"/>
              </a:rPr>
              <a:t>(GBR).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LinotypeUnivers-340ExLight"/>
              </a:rPr>
              <a:t>Filling of peri-implant defects in conjunction with products intended for Guided Bone </a:t>
            </a:r>
            <a:r>
              <a:rPr lang="de-CH" sz="1200" b="0" i="0" u="none" strike="noStrike" baseline="0" dirty="0">
                <a:latin typeface="LinotypeUnivers-340ExLight"/>
              </a:rPr>
              <a:t>Regeneration (GBR).</a:t>
            </a:r>
          </a:p>
          <a:p>
            <a:pPr marL="285750" indent="-28575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LinotypeUnivers-340ExLight"/>
              </a:rPr>
              <a:t>creos™ </a:t>
            </a:r>
            <a:r>
              <a:rPr lang="en-US" sz="1200" b="0" i="0" u="none" strike="noStrike" baseline="0" dirty="0" err="1">
                <a:latin typeface="LinotypeUnivers-340ExLight"/>
              </a:rPr>
              <a:t>syntogain</a:t>
            </a:r>
            <a:r>
              <a:rPr lang="en-US" sz="1200" b="0" i="0" u="none" strike="noStrike" baseline="0" dirty="0">
                <a:latin typeface="LinotypeUnivers-340ExLight"/>
              </a:rPr>
              <a:t> is intended to be placed in bony voids or gaps that do not alter the stability </a:t>
            </a:r>
            <a:r>
              <a:rPr lang="de-CH" sz="1200" b="0" i="0" u="none" strike="noStrike" baseline="0" dirty="0" err="1">
                <a:latin typeface="LinotypeUnivers-340ExLight"/>
              </a:rPr>
              <a:t>of</a:t>
            </a:r>
            <a:r>
              <a:rPr lang="de-CH" sz="1200" b="0" i="0" u="none" strike="noStrike" baseline="0" dirty="0">
                <a:latin typeface="LinotypeUnivers-340ExLight"/>
              </a:rPr>
              <a:t> </a:t>
            </a:r>
            <a:r>
              <a:rPr lang="de-CH" sz="1200" b="0" i="0" u="none" strike="noStrike" baseline="0" dirty="0" err="1">
                <a:latin typeface="LinotypeUnivers-340ExLight"/>
              </a:rPr>
              <a:t>the</a:t>
            </a:r>
            <a:r>
              <a:rPr lang="de-CH" sz="1200" b="0" i="0" u="none" strike="noStrike" baseline="0" dirty="0">
                <a:latin typeface="LinotypeUnivers-340ExLight"/>
              </a:rPr>
              <a:t> </a:t>
            </a:r>
            <a:r>
              <a:rPr lang="de-CH" sz="1200" b="0" i="0" u="none" strike="noStrike" baseline="0" dirty="0" err="1">
                <a:latin typeface="LinotypeUnivers-340ExLight"/>
              </a:rPr>
              <a:t>bony</a:t>
            </a:r>
            <a:r>
              <a:rPr lang="de-CH" sz="1200" b="0" i="0" u="none" strike="noStrike" baseline="0" dirty="0">
                <a:latin typeface="LinotypeUnivers-340ExLight"/>
              </a:rPr>
              <a:t> </a:t>
            </a:r>
            <a:r>
              <a:rPr lang="de-CH" sz="1200" b="0" i="0" u="none" strike="noStrike" baseline="0" dirty="0" err="1">
                <a:latin typeface="LinotypeUnivers-340ExLight"/>
              </a:rPr>
              <a:t>structure</a:t>
            </a:r>
            <a:r>
              <a:rPr lang="de-CH" sz="1200" b="0" i="0" u="none" strike="noStrike" baseline="0" dirty="0">
                <a:latin typeface="LinotypeUnivers-340ExLight"/>
              </a:rPr>
              <a:t>.</a:t>
            </a:r>
            <a:endParaRPr lang="de-CH" sz="1200" dirty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E5A7E-662E-4092-92D4-FEFF268D9E3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33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6440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8360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300" dirty="0"/>
              <a:t>*Barba A, Diez-</a:t>
            </a:r>
            <a:r>
              <a:rPr lang="de-CH" sz="1300" dirty="0" err="1"/>
              <a:t>Escudero</a:t>
            </a:r>
            <a:r>
              <a:rPr lang="de-CH" sz="1300" dirty="0"/>
              <a:t> A, </a:t>
            </a:r>
            <a:r>
              <a:rPr lang="de-CH" sz="1300" dirty="0" err="1"/>
              <a:t>Espanol</a:t>
            </a:r>
            <a:r>
              <a:rPr lang="de-CH" sz="1300" dirty="0"/>
              <a:t> M, et al. The </a:t>
            </a:r>
            <a:r>
              <a:rPr lang="de-CH" sz="1300" dirty="0" err="1"/>
              <a:t>impact</a:t>
            </a:r>
            <a:r>
              <a:rPr lang="de-CH" sz="1300" dirty="0"/>
              <a:t> </a:t>
            </a:r>
            <a:r>
              <a:rPr lang="de-CH" sz="1300" dirty="0" err="1"/>
              <a:t>of</a:t>
            </a:r>
            <a:r>
              <a:rPr lang="de-CH" sz="1300" dirty="0"/>
              <a:t> </a:t>
            </a:r>
            <a:r>
              <a:rPr lang="de-CH" sz="1300" dirty="0" err="1"/>
              <a:t>biomimicry</a:t>
            </a:r>
            <a:r>
              <a:rPr lang="de-CH" sz="1300" dirty="0"/>
              <a:t> in </a:t>
            </a:r>
            <a:r>
              <a:rPr lang="de-CH" sz="1300" dirty="0" err="1"/>
              <a:t>the</a:t>
            </a:r>
            <a:r>
              <a:rPr lang="de-CH" sz="1300" dirty="0"/>
              <a:t> design </a:t>
            </a:r>
            <a:r>
              <a:rPr lang="de-CH" sz="1300" dirty="0" err="1"/>
              <a:t>of</a:t>
            </a:r>
            <a:r>
              <a:rPr lang="de-CH" sz="1300" dirty="0"/>
              <a:t> </a:t>
            </a:r>
            <a:r>
              <a:rPr lang="de-CH" sz="1300" dirty="0" err="1"/>
              <a:t>osteoinductive</a:t>
            </a:r>
            <a:r>
              <a:rPr lang="de-CH" sz="1300" dirty="0"/>
              <a:t> </a:t>
            </a:r>
            <a:r>
              <a:rPr lang="de-CH" sz="1300" dirty="0" err="1"/>
              <a:t>bone</a:t>
            </a:r>
            <a:r>
              <a:rPr lang="de-CH" sz="1300" dirty="0"/>
              <a:t> </a:t>
            </a:r>
            <a:r>
              <a:rPr lang="de-CH" sz="1300" dirty="0" err="1"/>
              <a:t>substitutes</a:t>
            </a:r>
            <a:r>
              <a:rPr lang="de-CH" sz="1300" dirty="0"/>
              <a:t>: </a:t>
            </a:r>
            <a:r>
              <a:rPr lang="de-CH" sz="1300" dirty="0" err="1"/>
              <a:t>nanoscale</a:t>
            </a:r>
            <a:r>
              <a:rPr lang="de-CH" sz="1300" dirty="0"/>
              <a:t> </a:t>
            </a:r>
            <a:r>
              <a:rPr lang="de-CH" sz="1300" dirty="0" err="1"/>
              <a:t>matters</a:t>
            </a:r>
            <a:r>
              <a:rPr lang="de-CH" sz="1300" dirty="0"/>
              <a:t>. ACS </a:t>
            </a:r>
            <a:r>
              <a:rPr lang="de-CH" sz="1300" dirty="0" err="1"/>
              <a:t>Appl</a:t>
            </a:r>
            <a:r>
              <a:rPr lang="de-CH" sz="1300" dirty="0"/>
              <a:t>. Mater. Interfaces 2019. DOI:10.1021/acsami.8b20749.</a:t>
            </a:r>
          </a:p>
          <a:p>
            <a:endParaRPr lang="de-CH" sz="1300" dirty="0"/>
          </a:p>
          <a:p>
            <a:r>
              <a:rPr lang="de-CH" sz="1300" dirty="0"/>
              <a:t>**Rufino </a:t>
            </a:r>
            <a:r>
              <a:rPr lang="de-CH" sz="1300" dirty="0" err="1"/>
              <a:t>Senra</a:t>
            </a:r>
            <a:r>
              <a:rPr lang="de-CH" sz="1300" dirty="0"/>
              <a:t> M, de Fátima Vieira Marques M. </a:t>
            </a:r>
            <a:r>
              <a:rPr lang="de-CH" sz="1300" dirty="0" err="1"/>
              <a:t>Synthetic</a:t>
            </a:r>
            <a:r>
              <a:rPr lang="de-CH" sz="1300" dirty="0"/>
              <a:t> </a:t>
            </a:r>
            <a:r>
              <a:rPr lang="de-CH" sz="1300" dirty="0" err="1"/>
              <a:t>Polymeric</a:t>
            </a:r>
            <a:r>
              <a:rPr lang="de-CH" sz="1300" dirty="0"/>
              <a:t> Materials </a:t>
            </a:r>
            <a:r>
              <a:rPr lang="de-CH" sz="1300" dirty="0" err="1"/>
              <a:t>for</a:t>
            </a:r>
            <a:r>
              <a:rPr lang="de-CH" sz="1300" dirty="0"/>
              <a:t> </a:t>
            </a:r>
            <a:r>
              <a:rPr lang="de-CH" sz="1300" dirty="0" err="1"/>
              <a:t>Bone</a:t>
            </a:r>
            <a:r>
              <a:rPr lang="de-CH" sz="1300" dirty="0"/>
              <a:t> </a:t>
            </a:r>
            <a:r>
              <a:rPr lang="de-CH" sz="1300" dirty="0" err="1"/>
              <a:t>Replacement</a:t>
            </a:r>
            <a:r>
              <a:rPr lang="de-CH" sz="1300" dirty="0"/>
              <a:t>. J. Compos. </a:t>
            </a:r>
            <a:r>
              <a:rPr lang="de-CH" sz="1300" dirty="0" err="1"/>
              <a:t>Sci</a:t>
            </a:r>
            <a:r>
              <a:rPr lang="de-CH" sz="1300" dirty="0"/>
              <a:t>. 2020,4, 191;doi:10.3390/jcs4040191.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49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pore volume distribution over pore diameter is expressed in terms of the distribution function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Fv</a:t>
            </a:r>
            <a:endParaRPr lang="en-US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Fv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- (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dV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d log D)  where V is pore volume. The function is such that area under the function in any pore diameter range yields volume of pores in that range.</a:t>
            </a:r>
          </a:p>
          <a:p>
            <a:pPr algn="l"/>
            <a:endParaRPr lang="en-US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The calcium phosphate apatite in our bone mineral is around 50-100 nanometers size scale, creos </a:t>
            </a:r>
            <a:r>
              <a:rPr lang="en-US" sz="1300" dirty="0" err="1"/>
              <a:t>sytogain</a:t>
            </a:r>
            <a:r>
              <a:rPr lang="en-US" sz="1300" dirty="0"/>
              <a:t> is of that size scale.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The body will see that as something closer to bone mineral and be able to resorb that easily as opposed to ceramics, which are at the micron scale.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High porosity,  thus allowing good inflow of blood, cell colonization and reliable bone formation.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9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>
                <a:latin typeface="Calibri" panose="020F0502020204030204" pitchFamily="34" charset="0"/>
                <a:ea typeface="Times New Roman" panose="02020603050405020304" pitchFamily="18" charset="0"/>
              </a:rPr>
              <a:t>P-value &gt; 0.05</a:t>
            </a:r>
          </a:p>
          <a:p>
            <a:r>
              <a:rPr lang="en-US" sz="1900" dirty="0">
                <a:latin typeface="Calibri" panose="020F0502020204030204" pitchFamily="34" charset="0"/>
                <a:ea typeface="Times New Roman" panose="02020603050405020304" pitchFamily="18" charset="0"/>
              </a:rPr>
              <a:t>Indicates that </a:t>
            </a:r>
            <a:r>
              <a:rPr lang="en-US" sz="19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There is no difference between two measured phenomena </a:t>
            </a:r>
            <a:r>
              <a:rPr lang="en-US" sz="1900" dirty="0">
                <a:latin typeface="Calibri" panose="020F0502020204030204" pitchFamily="34" charset="0"/>
                <a:ea typeface="Times New Roman" panose="02020603050405020304" pitchFamily="18" charset="0"/>
              </a:rPr>
              <a:t>= substantially equivalent each other.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we would need:</a:t>
            </a:r>
          </a:p>
          <a:p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 of </a:t>
            </a:r>
            <a:r>
              <a:rPr lang="fr-CH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</a:t>
            </a:r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cases </a:t>
            </a:r>
            <a:r>
              <a:rPr lang="fr-CH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Ginebreda </a:t>
            </a:r>
            <a:r>
              <a:rPr lang="fr-CH" dirty="0" err="1">
                <a:latin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CH" dirty="0">
                <a:latin typeface="Calibri" panose="020F0502020204030204" pitchFamily="34" charset="0"/>
                <a:cs typeface="Times New Roman" panose="02020603050405020304" pitchFamily="18" charset="0"/>
              </a:rPr>
              <a:t> long follow-up (2 </a:t>
            </a:r>
            <a:r>
              <a:rPr lang="fr-CH" dirty="0" err="1">
                <a:latin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fr-CH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istologies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% measurements of bone to contact to clearly demonstrate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osteoconductiviy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volume stability.</a:t>
            </a:r>
            <a:endParaRPr lang="de-CH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Histologies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clinical cases</a:t>
            </a:r>
            <a:endParaRPr lang="de-CH" dirty="0"/>
          </a:p>
          <a:p>
            <a:r>
              <a:rPr lang="fr-CH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C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59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15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2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5.emf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.emf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6.emf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8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7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7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F62BB54-9E74-4073-B5B8-25A0DDC01D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7545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F62BB54-9E74-4073-B5B8-25A0DDC01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6BD4750-C10D-44A8-9459-858D99CD012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8259268-9714-44CC-A2C7-58556D4C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0A316F3-A2DE-46B4-92AA-BF11BC6F5FF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03950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5E039-43B5-47F3-B6B5-2744629A92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4461595-1EEC-40FA-B979-62C5B7A9EA24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DA597B-3437-4983-ADA1-C0A2EFFC6D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0760B3-7C3D-4AA1-95E9-A5AE83B9C7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5707BF-C0FF-4488-BFC1-DCE99B0B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18912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DB96936-4807-4578-8EB2-6ECD168BFE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5640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DB96936-4807-4578-8EB2-6ECD168BF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441FDCE-2983-41C6-8A78-57C9BD2AA6E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9F56-E34A-4D7E-9409-58F2482EFAFA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05EA4-D3CA-42BD-BE16-DE4F10B1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3953175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48FF4-1847-440D-B4A8-B07068CB1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BF6CD-3EEB-4A17-968B-B57D520120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0289" y="3027538"/>
            <a:ext cx="2431421" cy="80292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9C6CCE-1867-4EDC-8A2C-C9E5FE19F6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67849"/>
            <a:ext cx="10972800" cy="218586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FD3D8-BE03-48D7-B7D6-1963799A3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852160"/>
            <a:ext cx="10972800" cy="124906"/>
          </a:xfrm>
        </p:spPr>
        <p:txBody>
          <a:bodyPr wrap="square" lIns="0" tIns="0" rIns="0" bIns="0">
            <a:spAutoFit/>
          </a:bodyPr>
          <a:lstStyle>
            <a:lvl1pPr>
              <a:defRPr lang="en-US" sz="800" b="0" i="0" u="none" strike="noStrike" dirty="0" smtClean="0">
                <a:solidFill>
                  <a:schemeClr val="bg1"/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Imprint</a:t>
            </a:r>
          </a:p>
        </p:txBody>
      </p:sp>
    </p:spTree>
    <p:extLst>
      <p:ext uri="{BB962C8B-B14F-4D97-AF65-F5344CB8AC3E}">
        <p14:creationId xmlns:p14="http://schemas.microsoft.com/office/powerpoint/2010/main" val="54135340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624FB37B-3025-4DE4-9926-B6DFCC0B1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0595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624FB37B-3025-4DE4-9926-B6DFCC0B1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53803A-858A-4ABA-ACA8-350C727362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2FBF6A0-2A98-4272-801F-E5E5C8A933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521F19F4-0081-405A-9FFC-547D935336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38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1EDF6C2-AA7D-4F89-A67F-8717496E07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6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1396492-B460-420D-A8AE-A4D8D0B3E3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76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284F-32CF-4DF7-AF2C-EC40DEFAF5EF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F5BD2D1-6604-482B-B501-CC3B55774A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3CABFA-1BF9-438F-8452-5E6A60B0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63251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557" userDrawn="1">
          <p15:clr>
            <a:srgbClr val="FBAE40"/>
          </p15:clr>
        </p15:guide>
        <p15:guide id="4" pos="51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F958A507-DAFA-42BF-8849-C3CB4289AC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3" imgH="416" progId="TCLayout.ActiveDocument.1">
                  <p:embed/>
                </p:oleObj>
              </mc:Choice>
              <mc:Fallback>
                <p:oleObj name="think-cell Slide" r:id="rId4" imgW="413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F958A507-DAFA-42BF-8849-C3CB4289AC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02DE261-04CD-4B94-BD88-3E91949FEAA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rot">
            <a:extLst>
              <a:ext uri="{FF2B5EF4-FFF2-40B4-BE49-F238E27FC236}">
                <a16:creationId xmlns:a16="http://schemas.microsoft.com/office/drawing/2014/main" id="{CB574361-3B97-4389-9DE0-5B25DFE5D66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9" name="hellrot">
            <a:extLst>
              <a:ext uri="{FF2B5EF4-FFF2-40B4-BE49-F238E27FC236}">
                <a16:creationId xmlns:a16="http://schemas.microsoft.com/office/drawing/2014/main" id="{C6366DF7-9E3E-4DFD-BC00-8921066868C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E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0" name="dunkelrot">
            <a:extLst>
              <a:ext uri="{FF2B5EF4-FFF2-40B4-BE49-F238E27FC236}">
                <a16:creationId xmlns:a16="http://schemas.microsoft.com/office/drawing/2014/main" id="{49C62A64-95AD-449A-AE83-8769CF5416E3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1" name="rot">
            <a:extLst>
              <a:ext uri="{FF2B5EF4-FFF2-40B4-BE49-F238E27FC236}">
                <a16:creationId xmlns:a16="http://schemas.microsoft.com/office/drawing/2014/main" id="{74E6412B-E7DD-4AF8-A8F2-7131EEA7149B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6D9BA064-8BEC-4E18-9E5F-8638A855F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6484004-B62C-415E-B446-0AE6DF1C1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F2F5208C-51E6-4F23-8234-0200112DC9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53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DF5D34B-0283-4D01-B492-5FEAE9C0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C82C160E-FC3B-4FBE-84E5-B08BEC955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459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Untertitel 2">
            <a:extLst>
              <a:ext uri="{FF2B5EF4-FFF2-40B4-BE49-F238E27FC236}">
                <a16:creationId xmlns:a16="http://schemas.microsoft.com/office/drawing/2014/main" id="{6B5D94AD-F196-49BF-AF5D-11ED7A329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54B83628-2DB9-46D3-8D97-3DE0C3FD1D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6EFA8792-8BE1-48F6-ACBE-6158CAE8FC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510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99FB246E-D7EE-4147-9A45-30F05107B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8000"/>
          </a:xfrm>
          <a:prstGeom prst="rect">
            <a:avLst/>
          </a:prstGeom>
        </p:spPr>
      </p:pic>
      <p:sp>
        <p:nvSpPr>
          <p:cNvPr id="21" name="Ovelay">
            <a:extLst>
              <a:ext uri="{FF2B5EF4-FFF2-40B4-BE49-F238E27FC236}">
                <a16:creationId xmlns:a16="http://schemas.microsoft.com/office/drawing/2014/main" id="{483A1F15-D191-49B1-929B-1F0218123F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C9E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noProof="0"/>
          </a:p>
        </p:txBody>
      </p:sp>
      <p:sp>
        <p:nvSpPr>
          <p:cNvPr id="24" name="hellgrün 1">
            <a:extLst>
              <a:ext uri="{FF2B5EF4-FFF2-40B4-BE49-F238E27FC236}">
                <a16:creationId xmlns:a16="http://schemas.microsoft.com/office/drawing/2014/main" id="{0A552650-4A2A-4A1A-9824-581B7EF99CF3}"/>
              </a:ext>
            </a:extLst>
          </p:cNvPr>
          <p:cNvSpPr/>
          <p:nvPr userDrawn="1"/>
        </p:nvSpPr>
        <p:spPr>
          <a:xfrm>
            <a:off x="7572608" y="0"/>
            <a:ext cx="4625478" cy="6858000"/>
          </a:xfrm>
          <a:prstGeom prst="rect">
            <a:avLst/>
          </a:prstGeom>
          <a:solidFill>
            <a:srgbClr val="B5E3D8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25" name="violett 50%">
            <a:extLst>
              <a:ext uri="{FF2B5EF4-FFF2-40B4-BE49-F238E27FC236}">
                <a16:creationId xmlns:a16="http://schemas.microsoft.com/office/drawing/2014/main" id="{A4140D85-ADA5-41CF-B396-631F3A91EACE}"/>
              </a:ext>
            </a:extLst>
          </p:cNvPr>
          <p:cNvSpPr/>
          <p:nvPr userDrawn="1"/>
        </p:nvSpPr>
        <p:spPr>
          <a:xfrm>
            <a:off x="875784" y="0"/>
            <a:ext cx="1549699" cy="68580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127886F5-348A-489F-9A5A-02E9E01FE1FC}"/>
              </a:ext>
            </a:extLst>
          </p:cNvPr>
          <p:cNvGrpSpPr/>
          <p:nvPr userDrawn="1"/>
        </p:nvGrpSpPr>
        <p:grpSpPr>
          <a:xfrm>
            <a:off x="1586704" y="0"/>
            <a:ext cx="2048228" cy="6858000"/>
            <a:chOff x="4619031" y="0"/>
            <a:chExt cx="5616624" cy="8571706"/>
          </a:xfrm>
          <a:solidFill>
            <a:srgbClr val="B5E3D8">
              <a:alpha val="50000"/>
            </a:srgbClr>
          </a:solidFill>
        </p:grpSpPr>
        <p:sp>
          <p:nvSpPr>
            <p:cNvPr id="27" name="pink 1">
              <a:extLst>
                <a:ext uri="{FF2B5EF4-FFF2-40B4-BE49-F238E27FC236}">
                  <a16:creationId xmlns:a16="http://schemas.microsoft.com/office/drawing/2014/main" id="{A4CBD221-E2A9-42EA-86D6-4D21B139D071}"/>
                </a:ext>
              </a:extLst>
            </p:cNvPr>
            <p:cNvSpPr/>
            <p:nvPr/>
          </p:nvSpPr>
          <p:spPr>
            <a:xfrm>
              <a:off x="4619031" y="793"/>
              <a:ext cx="5616624" cy="85709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  <p:sp>
          <p:nvSpPr>
            <p:cNvPr id="28" name="pink 1">
              <a:extLst>
                <a:ext uri="{FF2B5EF4-FFF2-40B4-BE49-F238E27FC236}">
                  <a16:creationId xmlns:a16="http://schemas.microsoft.com/office/drawing/2014/main" id="{912956EF-AB6F-44D9-94AA-5BC051A72DAE}"/>
                </a:ext>
              </a:extLst>
            </p:cNvPr>
            <p:cNvSpPr/>
            <p:nvPr/>
          </p:nvSpPr>
          <p:spPr>
            <a:xfrm>
              <a:off x="4619031" y="0"/>
              <a:ext cx="3664465" cy="85709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D64268A-0817-49D8-B3BE-762AAECD8288}"/>
              </a:ext>
            </a:extLst>
          </p:cNvPr>
          <p:cNvGrpSpPr/>
          <p:nvPr userDrawn="1"/>
        </p:nvGrpSpPr>
        <p:grpSpPr>
          <a:xfrm>
            <a:off x="8556773" y="0"/>
            <a:ext cx="3635227" cy="6858000"/>
            <a:chOff x="23464275" y="0"/>
            <a:chExt cx="9968475" cy="8571706"/>
          </a:xfrm>
        </p:grpSpPr>
        <p:sp>
          <p:nvSpPr>
            <p:cNvPr id="30" name="pink 1">
              <a:extLst>
                <a:ext uri="{FF2B5EF4-FFF2-40B4-BE49-F238E27FC236}">
                  <a16:creationId xmlns:a16="http://schemas.microsoft.com/office/drawing/2014/main" id="{E71B4024-9D71-4AF7-A788-3DA363DFC111}"/>
                </a:ext>
              </a:extLst>
            </p:cNvPr>
            <p:cNvSpPr/>
            <p:nvPr/>
          </p:nvSpPr>
          <p:spPr>
            <a:xfrm>
              <a:off x="27816126" y="0"/>
              <a:ext cx="5616624" cy="8570913"/>
            </a:xfrm>
            <a:prstGeom prst="rect">
              <a:avLst/>
            </a:prstGeom>
            <a:solidFill>
              <a:srgbClr val="B5E3D8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  <p:sp>
          <p:nvSpPr>
            <p:cNvPr id="31" name="pink 1">
              <a:extLst>
                <a:ext uri="{FF2B5EF4-FFF2-40B4-BE49-F238E27FC236}">
                  <a16:creationId xmlns:a16="http://schemas.microsoft.com/office/drawing/2014/main" id="{4693E7BF-A02D-4D5A-886A-4C6B97776E7A}"/>
                </a:ext>
              </a:extLst>
            </p:cNvPr>
            <p:cNvSpPr/>
            <p:nvPr/>
          </p:nvSpPr>
          <p:spPr>
            <a:xfrm>
              <a:off x="23464275" y="793"/>
              <a:ext cx="5616624" cy="857091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</p:grpSp>
      <p:sp>
        <p:nvSpPr>
          <p:cNvPr id="32" name="violett 50%">
            <a:extLst>
              <a:ext uri="{FF2B5EF4-FFF2-40B4-BE49-F238E27FC236}">
                <a16:creationId xmlns:a16="http://schemas.microsoft.com/office/drawing/2014/main" id="{9FB4F062-510C-4A8D-9AD8-00465F0BD709}"/>
              </a:ext>
            </a:extLst>
          </p:cNvPr>
          <p:cNvSpPr/>
          <p:nvPr userDrawn="1"/>
        </p:nvSpPr>
        <p:spPr>
          <a:xfrm>
            <a:off x="1994163" y="0"/>
            <a:ext cx="6486202" cy="6858000"/>
          </a:xfrm>
          <a:prstGeom prst="rect">
            <a:avLst/>
          </a:prstGeom>
          <a:solidFill>
            <a:srgbClr val="88DBDF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33" name="schwarz 50%">
            <a:extLst>
              <a:ext uri="{FF2B5EF4-FFF2-40B4-BE49-F238E27FC236}">
                <a16:creationId xmlns:a16="http://schemas.microsoft.com/office/drawing/2014/main" id="{B69F4530-C087-4392-B199-01FC51620DB8}"/>
              </a:ext>
            </a:extLst>
          </p:cNvPr>
          <p:cNvSpPr/>
          <p:nvPr userDrawn="1"/>
        </p:nvSpPr>
        <p:spPr>
          <a:xfrm flipH="1">
            <a:off x="0" y="1600"/>
            <a:ext cx="7208025" cy="6858000"/>
          </a:xfrm>
          <a:prstGeom prst="rect">
            <a:avLst/>
          </a:prstGeom>
          <a:solidFill>
            <a:srgbClr val="4AC9E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34" name="hellgrün 1">
            <a:extLst>
              <a:ext uri="{FF2B5EF4-FFF2-40B4-BE49-F238E27FC236}">
                <a16:creationId xmlns:a16="http://schemas.microsoft.com/office/drawing/2014/main" id="{D06124EE-837A-43CB-BEB5-34E64C480967}"/>
              </a:ext>
            </a:extLst>
          </p:cNvPr>
          <p:cNvSpPr/>
          <p:nvPr userDrawn="1"/>
        </p:nvSpPr>
        <p:spPr>
          <a:xfrm flipH="1">
            <a:off x="7181269" y="0"/>
            <a:ext cx="5010731" cy="6858000"/>
          </a:xfrm>
          <a:prstGeom prst="rect">
            <a:avLst/>
          </a:prstGeom>
          <a:solidFill>
            <a:srgbClr val="4AC9E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35" name="violett 50%">
            <a:extLst>
              <a:ext uri="{FF2B5EF4-FFF2-40B4-BE49-F238E27FC236}">
                <a16:creationId xmlns:a16="http://schemas.microsoft.com/office/drawing/2014/main" id="{35035361-3DCC-4216-9AAB-5A8800BE8D64}"/>
              </a:ext>
            </a:extLst>
          </p:cNvPr>
          <p:cNvSpPr/>
          <p:nvPr userDrawn="1"/>
        </p:nvSpPr>
        <p:spPr>
          <a:xfrm flipH="1">
            <a:off x="869698" y="0"/>
            <a:ext cx="1549699" cy="6858000"/>
          </a:xfrm>
          <a:prstGeom prst="rect">
            <a:avLst/>
          </a:prstGeom>
          <a:solidFill>
            <a:srgbClr val="007398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C02AF39-D485-46CD-A2B1-95B37BD0B76C}"/>
              </a:ext>
            </a:extLst>
          </p:cNvPr>
          <p:cNvGrpSpPr/>
          <p:nvPr userDrawn="1"/>
        </p:nvGrpSpPr>
        <p:grpSpPr>
          <a:xfrm flipH="1">
            <a:off x="5211820" y="0"/>
            <a:ext cx="2048228" cy="6858000"/>
            <a:chOff x="4619031" y="0"/>
            <a:chExt cx="5616624" cy="8571706"/>
          </a:xfrm>
          <a:solidFill>
            <a:schemeClr val="bg1">
              <a:alpha val="30000"/>
            </a:schemeClr>
          </a:solidFill>
        </p:grpSpPr>
        <p:sp>
          <p:nvSpPr>
            <p:cNvPr id="37" name="pink 1">
              <a:extLst>
                <a:ext uri="{FF2B5EF4-FFF2-40B4-BE49-F238E27FC236}">
                  <a16:creationId xmlns:a16="http://schemas.microsoft.com/office/drawing/2014/main" id="{94B0DC9C-E726-4A4B-8CE4-73B0E52953F9}"/>
                </a:ext>
              </a:extLst>
            </p:cNvPr>
            <p:cNvSpPr/>
            <p:nvPr/>
          </p:nvSpPr>
          <p:spPr>
            <a:xfrm>
              <a:off x="4619031" y="793"/>
              <a:ext cx="5616624" cy="85709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  <p:sp>
          <p:nvSpPr>
            <p:cNvPr id="38" name="pink 1">
              <a:extLst>
                <a:ext uri="{FF2B5EF4-FFF2-40B4-BE49-F238E27FC236}">
                  <a16:creationId xmlns:a16="http://schemas.microsoft.com/office/drawing/2014/main" id="{AD576C6A-4163-459E-8752-79249C9EA61F}"/>
                </a:ext>
              </a:extLst>
            </p:cNvPr>
            <p:cNvSpPr/>
            <p:nvPr/>
          </p:nvSpPr>
          <p:spPr>
            <a:xfrm>
              <a:off x="4619031" y="0"/>
              <a:ext cx="3664465" cy="85709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99F332E9-8721-44D2-AFC8-48795777AEE9}"/>
              </a:ext>
            </a:extLst>
          </p:cNvPr>
          <p:cNvGrpSpPr/>
          <p:nvPr userDrawn="1"/>
        </p:nvGrpSpPr>
        <p:grpSpPr>
          <a:xfrm flipH="1">
            <a:off x="3817381" y="0"/>
            <a:ext cx="8374619" cy="6857366"/>
            <a:chOff x="23464274" y="0"/>
            <a:chExt cx="9968476" cy="8570914"/>
          </a:xfrm>
        </p:grpSpPr>
        <p:sp>
          <p:nvSpPr>
            <p:cNvPr id="40" name="pink 1">
              <a:extLst>
                <a:ext uri="{FF2B5EF4-FFF2-40B4-BE49-F238E27FC236}">
                  <a16:creationId xmlns:a16="http://schemas.microsoft.com/office/drawing/2014/main" id="{39E2DDBB-1B64-451A-AC63-D70B77C28264}"/>
                </a:ext>
              </a:extLst>
            </p:cNvPr>
            <p:cNvSpPr/>
            <p:nvPr/>
          </p:nvSpPr>
          <p:spPr>
            <a:xfrm>
              <a:off x="27816126" y="0"/>
              <a:ext cx="5616624" cy="8570913"/>
            </a:xfrm>
            <a:prstGeom prst="rect">
              <a:avLst/>
            </a:prstGeom>
            <a:solidFill>
              <a:srgbClr val="007398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  <p:sp>
          <p:nvSpPr>
            <p:cNvPr id="41" name="pink 1">
              <a:extLst>
                <a:ext uri="{FF2B5EF4-FFF2-40B4-BE49-F238E27FC236}">
                  <a16:creationId xmlns:a16="http://schemas.microsoft.com/office/drawing/2014/main" id="{A359FF69-56F9-470D-AC96-504C9274DD92}"/>
                </a:ext>
              </a:extLst>
            </p:cNvPr>
            <p:cNvSpPr/>
            <p:nvPr/>
          </p:nvSpPr>
          <p:spPr>
            <a:xfrm>
              <a:off x="23464274" y="0"/>
              <a:ext cx="5616625" cy="8570914"/>
            </a:xfrm>
            <a:prstGeom prst="rect">
              <a:avLst/>
            </a:prstGeom>
            <a:solidFill>
              <a:srgbClr val="4AC9E3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5754" tIns="15754" rIns="6564" bIns="6564" rtlCol="0" anchor="t" anchorCtr="0"/>
            <a:lstStyle/>
            <a:p>
              <a:pPr algn="ctr" eaLnBrk="1">
                <a:lnSpc>
                  <a:spcPct val="105000"/>
                </a:lnSpc>
              </a:pPr>
              <a:endParaRPr lang="en-US" sz="584" noProof="0">
                <a:solidFill>
                  <a:schemeClr val="tx1"/>
                </a:solidFill>
              </a:endParaRPr>
            </a:p>
          </p:txBody>
        </p:sp>
      </p:grpSp>
      <p:sp>
        <p:nvSpPr>
          <p:cNvPr id="42" name="violett 50%">
            <a:extLst>
              <a:ext uri="{FF2B5EF4-FFF2-40B4-BE49-F238E27FC236}">
                <a16:creationId xmlns:a16="http://schemas.microsoft.com/office/drawing/2014/main" id="{A9C6A51B-933B-403C-AF63-BFB7E51B819E}"/>
              </a:ext>
            </a:extLst>
          </p:cNvPr>
          <p:cNvSpPr/>
          <p:nvPr userDrawn="1"/>
        </p:nvSpPr>
        <p:spPr>
          <a:xfrm flipH="1">
            <a:off x="5830876" y="0"/>
            <a:ext cx="6361124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43" name="schwarz 50%">
            <a:extLst>
              <a:ext uri="{FF2B5EF4-FFF2-40B4-BE49-F238E27FC236}">
                <a16:creationId xmlns:a16="http://schemas.microsoft.com/office/drawing/2014/main" id="{1B7B2EB8-7A3E-4E4F-B660-A671E91CC0E1}"/>
              </a:ext>
            </a:extLst>
          </p:cNvPr>
          <p:cNvSpPr/>
          <p:nvPr userDrawn="1"/>
        </p:nvSpPr>
        <p:spPr>
          <a:xfrm flipH="1">
            <a:off x="869321" y="0"/>
            <a:ext cx="7208025" cy="6858000"/>
          </a:xfrm>
          <a:prstGeom prst="rect">
            <a:avLst/>
          </a:prstGeom>
          <a:solidFill>
            <a:srgbClr val="007398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754" tIns="15754" rIns="6564" bIns="6564" rtlCol="0" anchor="t" anchorCtr="0"/>
          <a:lstStyle/>
          <a:p>
            <a:pPr algn="ctr" eaLnBrk="1">
              <a:lnSpc>
                <a:spcPct val="105000"/>
              </a:lnSpc>
            </a:pPr>
            <a:endParaRPr lang="en-US" sz="584" noProof="0">
              <a:solidFill>
                <a:schemeClr val="tx1"/>
              </a:solidFill>
            </a:endParaRP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5BEC224B-75E7-410D-B373-AEA0179A6A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 vert="horz" lIns="0" tIns="0" rIns="0" bIns="0" rtlCol="0">
            <a:normAutofit/>
          </a:bodyPr>
          <a:lstStyle>
            <a:lvl1pPr>
              <a:defRPr lang="de-DE" sz="2800" spc="0" dirty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53" name="Titel 1">
            <a:extLst>
              <a:ext uri="{FF2B5EF4-FFF2-40B4-BE49-F238E27FC236}">
                <a16:creationId xmlns:a16="http://schemas.microsoft.com/office/drawing/2014/main" id="{AFC30694-614C-45F9-A9ED-5A81EA283C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Textplatzhalter 5">
            <a:extLst>
              <a:ext uri="{FF2B5EF4-FFF2-40B4-BE49-F238E27FC236}">
                <a16:creationId xmlns:a16="http://schemas.microsoft.com/office/drawing/2014/main" id="{5BD2FC0D-BF93-4F92-8698-C94AFDF869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414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4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Untertitel 2">
            <a:extLst>
              <a:ext uri="{FF2B5EF4-FFF2-40B4-BE49-F238E27FC236}">
                <a16:creationId xmlns:a16="http://schemas.microsoft.com/office/drawing/2014/main" id="{BC80ADB3-A155-44CA-A145-0645A0E401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F3611A6-C50B-4FCF-A816-1150939218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FB0D66A4-F0C9-4ED7-84E1-29B894AB8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793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F958A507-DAFA-42BF-8849-C3CB4289AC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1074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3" imgH="416" progId="TCLayout.ActiveDocument.1">
                  <p:embed/>
                </p:oleObj>
              </mc:Choice>
              <mc:Fallback>
                <p:oleObj name="think-cell Slide" r:id="rId4" imgW="413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F958A507-DAFA-42BF-8849-C3CB4289AC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02DE261-04CD-4B94-BD88-3E91949FEAA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rot">
            <a:extLst>
              <a:ext uri="{FF2B5EF4-FFF2-40B4-BE49-F238E27FC236}">
                <a16:creationId xmlns:a16="http://schemas.microsoft.com/office/drawing/2014/main" id="{CB574361-3B97-4389-9DE0-5B25DFE5D66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9" name="hellrot">
            <a:extLst>
              <a:ext uri="{FF2B5EF4-FFF2-40B4-BE49-F238E27FC236}">
                <a16:creationId xmlns:a16="http://schemas.microsoft.com/office/drawing/2014/main" id="{C6366DF7-9E3E-4DFD-BC00-8921066868C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E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0" name="dunkelrot">
            <a:extLst>
              <a:ext uri="{FF2B5EF4-FFF2-40B4-BE49-F238E27FC236}">
                <a16:creationId xmlns:a16="http://schemas.microsoft.com/office/drawing/2014/main" id="{49C62A64-95AD-449A-AE83-8769CF5416E3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1" name="rot">
            <a:extLst>
              <a:ext uri="{FF2B5EF4-FFF2-40B4-BE49-F238E27FC236}">
                <a16:creationId xmlns:a16="http://schemas.microsoft.com/office/drawing/2014/main" id="{74E6412B-E7DD-4AF8-A8F2-7131EEA7149B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6D9BA064-8BEC-4E18-9E5F-8638A855F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6484004-B62C-415E-B446-0AE6DF1C1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F2F5208C-51E6-4F23-8234-0200112DC9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816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Image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4A1571-31A7-4DD8-ABA6-4621A4E6C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78496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4A1571-31A7-4DD8-ABA6-4621A4E6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C28AF1-92A1-468C-B1F6-04E7F64F14B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BFA8B18D-0993-4FE7-94F1-3D50CD3196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AA0A45D0-BDC6-47F2-9430-5D76DAC38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73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C00460-B3CB-4570-89E6-0E2BEAED7D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0161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C00460-B3CB-4570-89E6-0E2BEAED7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B7DD112-0CE0-4C90-A8A6-710CBF7530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B05F9C-BC44-4723-9206-5F426E4BA3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606" y="524356"/>
            <a:ext cx="1543624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04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F51874F-67F5-42E4-934A-9B7E96BC2D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6310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F51874F-67F5-42E4-934A-9B7E96BC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844B671-E447-4191-8505-43D101A81BF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9F6ACA-541A-4611-BF73-5A5116CCCEF2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89318-A586-4C32-A8CF-CBF1D042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30201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624FB37B-3025-4DE4-9926-B6DFCC0B1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624FB37B-3025-4DE4-9926-B6DFCC0B1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53803A-858A-4ABA-ACA8-350C727362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2FBF6A0-2A98-4272-801F-E5E5C8A933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521F19F4-0081-405A-9FFC-547D935336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38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1EDF6C2-AA7D-4F89-A67F-8717496E07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6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1396492-B460-420D-A8AE-A4D8D0B3E3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76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 - Do not duplicate or distribute without written permission from Nobel Biocare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F5BD2D1-6604-482B-B501-CC3B55774A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3CABFA-1BF9-438F-8452-5E6A60B0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97955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57">
          <p15:clr>
            <a:srgbClr val="FBAE40"/>
          </p15:clr>
        </p15:guide>
        <p15:guide id="4" pos="511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6E700E-736B-9242-98E3-3819F6F6A3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6222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20" imgH="429" progId="TCLayout.ActiveDocument.1">
                  <p:embed/>
                </p:oleObj>
              </mc:Choice>
              <mc:Fallback>
                <p:oleObj name="think-cell Foli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F5D34B-0283-4D01-B492-5FEAE9C0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3401276"/>
            <a:ext cx="5616576" cy="14087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561875"/>
            <a:ext cx="5616577" cy="2603605"/>
          </a:xfrm>
        </p:spPr>
        <p:txBody>
          <a:bodyPr vert="horz" anchor="b">
            <a:norm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6E700E-736B-9242-98E3-3819F6F6A3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4237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20" imgH="429" progId="TCLayout.ActiveDocument.1">
                  <p:embed/>
                </p:oleObj>
              </mc:Choice>
              <mc:Fallback>
                <p:oleObj name="think-cell Foli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F5D34B-0283-4D01-B492-5FEAE9C0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3401276"/>
            <a:ext cx="5616576" cy="14087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561875"/>
            <a:ext cx="5616577" cy="2603605"/>
          </a:xfrm>
        </p:spPr>
        <p:txBody>
          <a:bodyPr vert="horz" anchor="b">
            <a:norm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816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6E700E-736B-9242-98E3-3819F6F6A3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491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20" imgH="429" progId="TCLayout.ActiveDocument.1">
                  <p:embed/>
                </p:oleObj>
              </mc:Choice>
              <mc:Fallback>
                <p:oleObj name="think-cell Foli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F5D34B-0283-4D01-B492-5FEAE9C0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3401276"/>
            <a:ext cx="5616576" cy="14087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561875"/>
            <a:ext cx="5616577" cy="2603605"/>
          </a:xfrm>
        </p:spPr>
        <p:txBody>
          <a:bodyPr vert="horz" anchor="b">
            <a:norm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5200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6E700E-736B-9242-98E3-3819F6F6A3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3897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20" imgH="429" progId="TCLayout.ActiveDocument.1">
                  <p:embed/>
                </p:oleObj>
              </mc:Choice>
              <mc:Fallback>
                <p:oleObj name="think-cell Foli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F5D34B-0283-4D01-B492-5FEAE9C0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3401276"/>
            <a:ext cx="5616576" cy="14087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561875"/>
            <a:ext cx="5616577" cy="2603605"/>
          </a:xfrm>
        </p:spPr>
        <p:txBody>
          <a:bodyPr vert="horz" anchor="b">
            <a:norm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806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6E700E-736B-9242-98E3-3819F6F6A3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362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20" imgH="429" progId="TCLayout.ActiveDocument.1">
                  <p:embed/>
                </p:oleObj>
              </mc:Choice>
              <mc:Fallback>
                <p:oleObj name="think-cell Foli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F5D34B-0283-4D01-B492-5FEAE9C035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5091180"/>
            <a:ext cx="5616576" cy="14087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2251779"/>
            <a:ext cx="5616577" cy="2603605"/>
          </a:xfrm>
        </p:spPr>
        <p:txBody>
          <a:bodyPr vert="horz" anchor="b">
            <a:norm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718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er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DDBE954-0912-6F42-B61B-86464A44C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9136" r="13296" b="77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5183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20" imgH="429" progId="TCLayout.ActiveDocument.1">
                  <p:embed/>
                </p:oleObj>
              </mc:Choice>
              <mc:Fallback>
                <p:oleObj name="think-cell Foli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595" y="1770927"/>
            <a:ext cx="3756911" cy="4473419"/>
          </a:xfrm>
        </p:spPr>
        <p:txBody>
          <a:bodyPr vert="horz" anchor="b">
            <a:norm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503816-6BB2-3D4A-848A-B42C6072BF8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12230" y="540005"/>
            <a:ext cx="1533600" cy="51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362C14-D929-0A45-9C35-0DDCDE5B34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83" y="1198703"/>
            <a:ext cx="3378200" cy="300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61E849-AB86-874F-9FA6-BDFDF357E63F}"/>
              </a:ext>
            </a:extLst>
          </p:cNvPr>
          <p:cNvSpPr txBox="1"/>
          <p:nvPr userDrawn="1"/>
        </p:nvSpPr>
        <p:spPr>
          <a:xfrm>
            <a:off x="-34724" y="-196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er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051DD0-2C33-314D-B37A-0D02A7938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01" r="13045" b="173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4DA65-6979-9A42-B193-A0D855FED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83" y="1198703"/>
            <a:ext cx="3378200" cy="30099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1902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420" imgH="429" progId="TCLayout.ActiveDocument.1">
                  <p:embed/>
                </p:oleObj>
              </mc:Choice>
              <mc:Fallback>
                <p:oleObj name="think-cell Folie" r:id="rId6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2045" y="540005"/>
            <a:ext cx="3378201" cy="3453262"/>
          </a:xfrm>
        </p:spPr>
        <p:txBody>
          <a:bodyPr vert="horz" anchor="b">
            <a:norm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Take a break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2DA806-8687-6140-8076-61A6A14EF9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12230" y="540005"/>
            <a:ext cx="1533600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or key mess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3E2CC-C5D8-964B-9460-F02D0644E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81" y="575883"/>
            <a:ext cx="10803038" cy="591058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7FCEEC-0D90-4D99-84C3-1BA15F089C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3847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20" imgH="429" progId="TCLayout.ActiveDocument.1">
                  <p:embed/>
                </p:oleObj>
              </mc:Choice>
              <mc:Fallback>
                <p:oleObj name="think-cell Folie" r:id="rId5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7FCEEC-0D90-4D99-84C3-1BA15F089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4F6CE-F90A-4909-A94B-E78C7877F2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1E203-03F3-45D4-B40C-A97FDCB607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2385" y="1702369"/>
            <a:ext cx="8947230" cy="3453262"/>
          </a:xfrm>
        </p:spPr>
        <p:txBody>
          <a:bodyPr vert="horz" anchor="ctr" anchorCtr="0">
            <a:norm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Quotation or key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548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Image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4A1571-31A7-4DD8-ABA6-4621A4E6C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52070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4A1571-31A7-4DD8-ABA6-4621A4E6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C28AF1-92A1-468C-B1F6-04E7F64F14B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BFA8B18D-0993-4FE7-94F1-3D50CD3196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AA0A45D0-BDC6-47F2-9430-5D76DAC38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3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34730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7BD3E9-893D-4CCD-8A9B-98022F943EDF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665453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C00460-B3CB-4570-89E6-0E2BEAED7D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72642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C00460-B3CB-4570-89E6-0E2BEAED7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B7DD112-0CE0-4C90-A8A6-710CBF7530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B05F9C-BC44-4723-9206-5F426E4BA3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606" y="524356"/>
            <a:ext cx="1543624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F62BB54-9E74-4073-B5B8-25A0DDC01D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5625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F62BB54-9E74-4073-B5B8-25A0DDC01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6BD4750-C10D-44A8-9459-858D99CD012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8259268-9714-44CC-A2C7-58556D4C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0A316F3-A2DE-46B4-92AA-BF11BC6F5FF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03950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5E039-43B5-47F3-B6B5-2744629A92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70A601F-2523-40F6-8DC4-DE4C58EFCBC4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DA597B-3437-4983-ADA1-C0A2EFFC6D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0760B3-7C3D-4AA1-95E9-A5AE83B9C7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5707BF-C0FF-4488-BFC1-DCE99B0B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6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F51874F-67F5-42E4-934A-9B7E96BC2D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8969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F51874F-67F5-42E4-934A-9B7E96BC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844B671-E447-4191-8505-43D101A81BF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1C2A15-E057-4198-9AD0-EB3E225197DF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89318-A586-4C32-A8CF-CBF1D042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7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46436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2DAB6C2-022F-4461-A23C-9BBCAC862971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3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2D536AB-C999-4AE1-B600-8E88F18242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8148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2D536AB-C999-4AE1-B600-8E88F18242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2F73D4F-BA64-453A-BF3A-360ED3B41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62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5CC9C9F-47FD-492D-9A6E-4201CAFC57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121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64C2EE-DD9B-490A-A158-0A632398521A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F25103-6B92-4A7E-878E-E6358C34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25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01">
          <p15:clr>
            <a:srgbClr val="FBAE40"/>
          </p15:clr>
        </p15:guide>
        <p15:guide id="2" pos="2576">
          <p15:clr>
            <a:srgbClr val="FBAE40"/>
          </p15:clr>
        </p15:guide>
        <p15:guide id="3" pos="4982">
          <p15:clr>
            <a:srgbClr val="FBAE40"/>
          </p15:clr>
        </p15:guide>
        <p15:guide id="4" pos="510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1192624-FA7E-4844-8350-45D47C7C07DA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46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561">
          <p15:clr>
            <a:srgbClr val="FBAE40"/>
          </p15:clr>
        </p15:guide>
        <p15:guide id="3" pos="511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1C58CC4-9A2F-4A3D-933B-A14A076D6102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44522B2-F06F-46A4-B67B-A54ECCA816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  <a:p>
            <a:pPr lvl="4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03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3C6ADE8-2C4E-47BD-8541-AB85D34DD167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E8182E1-0AC6-4F46-B3FB-54439F253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  <a:p>
            <a:pPr lvl="4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346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0296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B14228-3587-48F6-9491-C35EE36E5B11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44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7F837E3-A352-47C5-896C-79CE216855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C3C43F-8BD2-4AF3-867A-B58A937A5CD1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D2D3E1-BF04-49BA-9ABD-16507134B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10596DF-A0CD-4CBF-B29B-072B676B8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921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2D536AB-C999-4AE1-B600-8E88F18242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5303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2D536AB-C999-4AE1-B600-8E88F18242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2F73D4F-BA64-453A-BF3A-360ED3B41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62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5CC9C9F-47FD-492D-9A6E-4201CAFC57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121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BCDA0E1-AAF7-44BC-9EAF-26E85CD6175B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F25103-6B92-4A7E-878E-E6358C34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55002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701" userDrawn="1">
          <p15:clr>
            <a:srgbClr val="FBAE40"/>
          </p15:clr>
        </p15:guide>
        <p15:guide id="2" pos="2576" userDrawn="1">
          <p15:clr>
            <a:srgbClr val="FBAE40"/>
          </p15:clr>
        </p15:guide>
        <p15:guide id="3" pos="4982" userDrawn="1">
          <p15:clr>
            <a:srgbClr val="FBAE40"/>
          </p15:clr>
        </p15:guide>
        <p15:guide id="4" pos="510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DB96936-4807-4578-8EB2-6ECD168BFE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3603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DB96936-4807-4578-8EB2-6ECD168BF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441FDCE-2983-41C6-8A78-57C9BD2AA6E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4CC2-41C5-46BB-B967-0ECAE38980AE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05EA4-D3CA-42BD-BE16-DE4F10B1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8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624FB37B-3025-4DE4-9926-B6DFCC0B1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5648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0" imgH="429" progId="TCLayout.ActiveDocument.1">
                  <p:embed/>
                </p:oleObj>
              </mc:Choice>
              <mc:Fallback>
                <p:oleObj name="think-cell Folie" r:id="rId4" imgW="420" imgH="429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624FB37B-3025-4DE4-9926-B6DFCC0B1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53803A-858A-4ABA-ACA8-350C727362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2FBF6A0-2A98-4272-801F-E5E5C8A933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521F19F4-0081-405A-9FFC-547D935336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38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1EDF6C2-AA7D-4F89-A67F-8717496E07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6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1396492-B460-420D-A8AE-A4D8D0B3E3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7600" y="342720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856A-B1A9-44D9-8D16-BE72EC49B36F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F5BD2D1-6604-482B-B501-CC3B55774A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0"/>
            <a:ext cx="4064400" cy="34308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3CABFA-1BF9-438F-8452-5E6A60B0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70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57">
          <p15:clr>
            <a:srgbClr val="FBAE40"/>
          </p15:clr>
        </p15:guide>
        <p15:guide id="4" pos="511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title">
  <p:cSld name="Center titl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620979" y="1717281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subTitle" idx="1"/>
          </p:nvPr>
        </p:nvSpPr>
        <p:spPr>
          <a:xfrm>
            <a:off x="620984" y="3456365"/>
            <a:ext cx="539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6FF"/>
              </a:buClr>
              <a:buSzPts val="1800"/>
              <a:buFont typeface="Roboto Black"/>
              <a:buNone/>
              <a:defRPr sz="2400">
                <a:solidFill>
                  <a:srgbClr val="80B6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body" idx="2"/>
          </p:nvPr>
        </p:nvSpPr>
        <p:spPr>
          <a:xfrm>
            <a:off x="6586000" y="1061984"/>
            <a:ext cx="4897200" cy="47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99521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1219170" lvl="1" indent="-499521" rtl="0">
              <a:spcBef>
                <a:spcPts val="3067"/>
              </a:spcBef>
              <a:spcAft>
                <a:spcPts val="0"/>
              </a:spcAft>
              <a:buSzPts val="2300"/>
              <a:buChar char="•"/>
              <a:defRPr/>
            </a:lvl2pPr>
            <a:lvl3pPr marL="1828754" lvl="2" indent="-499521" rtl="0">
              <a:spcBef>
                <a:spcPts val="3067"/>
              </a:spcBef>
              <a:spcAft>
                <a:spcPts val="0"/>
              </a:spcAft>
              <a:buSzPts val="2300"/>
              <a:buChar char="■"/>
              <a:defRPr/>
            </a:lvl3pPr>
            <a:lvl4pPr marL="2438339" lvl="3" indent="-499521" rtl="0">
              <a:spcBef>
                <a:spcPts val="3067"/>
              </a:spcBef>
              <a:spcAft>
                <a:spcPts val="0"/>
              </a:spcAft>
              <a:buSzPts val="2300"/>
              <a:buChar char="●"/>
              <a:defRPr/>
            </a:lvl4pPr>
            <a:lvl5pPr marL="3047924" lvl="4" indent="-499521" rtl="0">
              <a:spcBef>
                <a:spcPts val="3067"/>
              </a:spcBef>
              <a:spcAft>
                <a:spcPts val="0"/>
              </a:spcAft>
              <a:buSzPts val="2300"/>
              <a:buChar char="○"/>
              <a:defRPr/>
            </a:lvl5pPr>
            <a:lvl6pPr marL="3657509" lvl="5" indent="-499521" rtl="0">
              <a:spcBef>
                <a:spcPts val="3067"/>
              </a:spcBef>
              <a:spcAft>
                <a:spcPts val="0"/>
              </a:spcAft>
              <a:buSzPts val="2300"/>
              <a:buChar char="■"/>
              <a:defRPr/>
            </a:lvl6pPr>
            <a:lvl7pPr marL="4267093" lvl="6" indent="-499521" rtl="0">
              <a:spcBef>
                <a:spcPts val="3067"/>
              </a:spcBef>
              <a:spcAft>
                <a:spcPts val="0"/>
              </a:spcAft>
              <a:buSzPts val="2300"/>
              <a:buChar char="●"/>
              <a:defRPr/>
            </a:lvl7pPr>
            <a:lvl8pPr marL="4876678" lvl="7" indent="-499521" rtl="0">
              <a:spcBef>
                <a:spcPts val="3067"/>
              </a:spcBef>
              <a:spcAft>
                <a:spcPts val="0"/>
              </a:spcAft>
              <a:buSzPts val="2300"/>
              <a:buChar char="○"/>
              <a:defRPr/>
            </a:lvl8pPr>
            <a:lvl9pPr marL="5486263" lvl="8" indent="-499521" rtl="0">
              <a:spcBef>
                <a:spcPts val="3067"/>
              </a:spcBef>
              <a:spcAft>
                <a:spcPts val="3067"/>
              </a:spcAft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5"/>
          <p:cNvSpPr txBox="1">
            <a:spLocks noGrp="1"/>
          </p:cNvSpPr>
          <p:nvPr>
            <p:ph type="subTitle" idx="3"/>
          </p:nvPr>
        </p:nvSpPr>
        <p:spPr>
          <a:xfrm>
            <a:off x="652167" y="5795647"/>
            <a:ext cx="10830800" cy="4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BDBD"/>
              </a:buClr>
              <a:buSzPts val="1100"/>
              <a:buNone/>
              <a:defRPr sz="1467">
                <a:solidFill>
                  <a:srgbClr val="BDBDBD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5"/>
          <p:cNvSpPr txBox="1">
            <a:spLocks noGrp="1"/>
          </p:cNvSpPr>
          <p:nvPr>
            <p:ph type="sldNum" idx="12"/>
          </p:nvPr>
        </p:nvSpPr>
        <p:spPr>
          <a:xfrm>
            <a:off x="10748651" y="5796581"/>
            <a:ext cx="731600" cy="426800"/>
          </a:xfrm>
          <a:prstGeom prst="rect">
            <a:avLst/>
          </a:prstGeom>
        </p:spPr>
        <p:txBody>
          <a:bodyPr spcFirstLastPara="1" wrap="square" lIns="83825" tIns="83825" rIns="83825" bIns="838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85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F62BB54-9E74-4073-B5B8-25A0DDC01D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214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F62BB54-9E74-4073-B5B8-25A0DDC01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6BD4750-C10D-44A8-9459-858D99CD012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8259268-9714-44CC-A2C7-58556D4CFF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1700213"/>
            <a:ext cx="5508625" cy="4392612"/>
          </a:xfrm>
        </p:spPr>
        <p:txBody>
          <a:bodyPr lIns="50400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0A316F3-A2DE-46B4-92AA-BF11BC6F5FF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03950" y="1700213"/>
            <a:ext cx="5508625" cy="4392612"/>
          </a:xfrm>
        </p:spPr>
        <p:txBody>
          <a:bodyPr lIns="50400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5E039-43B5-47F3-B6B5-2744629A92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DA597B-3437-4983-ADA1-C0A2EFFC6D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0760B3-7C3D-4AA1-95E9-A5AE83B9C7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5707BF-C0FF-4488-BFC1-DCE99B0B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CB97312-6264-4F4D-A613-3088B5A776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05695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F51874F-67F5-42E4-934A-9B7E96BC2D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6219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F51874F-67F5-42E4-934A-9B7E96BC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844B671-E447-4191-8505-43D101A81BF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89318-A586-4C32-A8CF-CBF1D042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CF131EC-99F9-4377-A89E-A5944660AA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54356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2137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AE8CF-66B8-436E-A028-3ACD811A6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0852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graph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8951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AE8CF-66B8-436E-A028-3ACD811A6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29A830F7-C50F-45B3-8CA1-FDAA228DE8A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79425" y="3535679"/>
            <a:ext cx="5508625" cy="255714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855801E-03B2-4E6C-8599-65D490FA039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203949" y="3535679"/>
            <a:ext cx="5508625" cy="255714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40F176A4-3FD0-49C6-89EE-CD3FB62299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5496385" cy="16221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endParaRPr lang="en-US"/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B51C8AFB-DCF7-4707-855B-95830E76E5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3"/>
            <a:ext cx="5496384" cy="16221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857555900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64438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AE8CF-66B8-436E-A028-3ACD811A6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40F176A4-3FD0-49C6-89EE-CD3FB62299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2"/>
            <a:ext cx="5496385" cy="19695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endParaRPr lang="en-US"/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B51C8AFB-DCF7-4707-855B-95830E76E5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2"/>
            <a:ext cx="5496384" cy="19695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91C44980-F6BB-4F17-B304-99135FCA6D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4" y="3831209"/>
            <a:ext cx="5508625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35693452-4367-4824-9106-7A0ADB7511F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16191" y="3831209"/>
            <a:ext cx="5508625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003780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2D536AB-C999-4AE1-B600-8E88F18242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14141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2D536AB-C999-4AE1-B600-8E88F18242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2F73D4F-BA64-453A-BF3A-360ED3B41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62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5CC9C9F-47FD-492D-9A6E-4201CAFC57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121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F25103-6B92-4A7E-878E-E6358C34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C4C60B0-629B-49E1-A2A4-49FE1A3589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5461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701">
          <p15:clr>
            <a:srgbClr val="FBAE40"/>
          </p15:clr>
        </p15:guide>
        <p15:guide id="2" pos="2576">
          <p15:clr>
            <a:srgbClr val="FBAE40"/>
          </p15:clr>
        </p15:guide>
        <p15:guide id="3" pos="4982">
          <p15:clr>
            <a:srgbClr val="FBAE40"/>
          </p15:clr>
        </p15:guide>
        <p15:guide id="4" pos="510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6E77ACF0-52C3-4A1B-AB47-BB7111C42D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6264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561">
          <p15:clr>
            <a:srgbClr val="FBAE40"/>
          </p15:clr>
        </p15:guide>
        <p15:guide id="3" pos="51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A07B38-1E3C-4AF2-8E30-4C7291B889BE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8134291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561" userDrawn="1">
          <p15:clr>
            <a:srgbClr val="FBAE40"/>
          </p15:clr>
        </p15:guide>
        <p15:guide id="3" pos="511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44522B2-F06F-46A4-B67B-A54ECCA816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  <a:p>
            <a:pPr lvl="4"/>
            <a:endParaRPr lang="en-US" noProof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5771E962-602C-4AEB-9A2D-6687C77B8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18066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E8182E1-0AC6-4F46-B3FB-54439F253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  <a:p>
            <a:pPr lvl="4"/>
            <a:endParaRPr lang="en-US" noProof="0"/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34A56934-40D6-4081-8597-7D5F9B1DB6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403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righ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346F01B-CA38-4902-837D-79073D54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4CE2696-C40A-4CFF-868F-08ACDB12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5508625" cy="96295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663B7F1B-175C-46EE-9051-7F9A29F540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131763"/>
            <a:ext cx="5508697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5E237346-3E2F-4DD2-A982-BF457F6049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0365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72029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27BAC69-BA92-4B29-90AE-BFBE5F8F5A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16558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7F837E3-A352-47C5-896C-79CE216855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D2D3E1-BF04-49BA-9ABD-16507134B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10596DF-A0CD-4CBF-B29B-072B676B8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768182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DB96936-4807-4578-8EB2-6ECD168BFE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5760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DB96936-4807-4578-8EB2-6ECD168BF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441FDCE-2983-41C6-8A78-57C9BD2AA6E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05EA4-D3CA-42BD-BE16-DE4F10B1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766855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624FB37B-3025-4DE4-9926-B6DFCC0B1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8289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624FB37B-3025-4DE4-9926-B6DFCC0B1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53803A-858A-4ABA-ACA8-350C727362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2FBF6A0-2A98-4272-801F-E5E5C8A933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720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521F19F4-0081-405A-9FFC-547D935336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3800" y="342720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1EDF6C2-AA7D-4F89-A67F-8717496E07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600" y="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1396492-B460-420D-A8AE-A4D8D0B3E3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7600" y="342720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F5BD2D1-6604-482B-B501-CC3B55774A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3CABFA-1BF9-438F-8452-5E6A60B0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644235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57">
          <p15:clr>
            <a:srgbClr val="FBAE40"/>
          </p15:clr>
        </p15:guide>
        <p15:guide id="4" pos="511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-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189642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AE8CF-66B8-436E-A028-3ACD811A6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A132469-C479-4E67-A993-8FFF3DDBC199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79425" y="1700213"/>
            <a:ext cx="5508625" cy="189642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345F99B3-D4D6-4F4E-80E8-14BC40EBEA4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3831209"/>
            <a:ext cx="2628000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6A1744E1-A5CE-4500-8CA8-80BFB18E77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60050" y="3831209"/>
            <a:ext cx="2628000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547482D6-16E5-47A6-9576-105D0EFBB21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3949" y="3831209"/>
            <a:ext cx="2628000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0498C11-ED30-4777-B119-B3B4141FA3F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84574" y="3831209"/>
            <a:ext cx="2628000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06345310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738E9-A822-41DD-9206-30228D49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E6B384-A395-4A6D-969A-FD96FF432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EE291E-ADAA-49CB-B9FE-AAE0B4D7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023143-8973-4D38-9205-53E02557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39CF8D56-A87D-4642-976C-129FCEDFD4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8390898-1F5A-4E18-965A-3CFC77F7E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9425" y="1700213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DFD064E-68CA-4F0F-B3E4-DF467C70D8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9425" y="2609367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1245AD0-0AF8-4442-AE0A-4888BC7DBE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25" y="3518521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4C59374-0703-4A0D-8893-016F6AF1583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425" y="4427675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80E3B5C1-C23B-427D-BCAA-A0A0C92628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9425" y="5336825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2C9BC06-48B4-4150-B417-E7205484EFE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76711" y="1700213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F1144F1E-65FC-42D5-9D5A-C4DA336D23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476711" y="2609366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6440227A-4D1F-4BD9-9642-40059E77259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476711" y="3518519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A0C6E177-6C7E-411A-BAAA-C4D74F80635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76711" y="4427672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18" name="Bildplatzhalter 13">
            <a:extLst>
              <a:ext uri="{FF2B5EF4-FFF2-40B4-BE49-F238E27FC236}">
                <a16:creationId xmlns:a16="http://schemas.microsoft.com/office/drawing/2014/main" id="{36C464E3-BA9C-43A7-AD1C-A7B63E0CD59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476711" y="5336825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D3E26F5-B722-4BE2-B93B-41ADA5476EB6}"/>
              </a:ext>
            </a:extLst>
          </p:cNvPr>
          <p:cNvCxnSpPr/>
          <p:nvPr userDrawn="1"/>
        </p:nvCxnSpPr>
        <p:spPr>
          <a:xfrm>
            <a:off x="479425" y="2532790"/>
            <a:ext cx="986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6773414-49DF-4126-BC86-847AB458B59A}"/>
              </a:ext>
            </a:extLst>
          </p:cNvPr>
          <p:cNvCxnSpPr/>
          <p:nvPr userDrawn="1"/>
        </p:nvCxnSpPr>
        <p:spPr>
          <a:xfrm>
            <a:off x="479425" y="3441944"/>
            <a:ext cx="986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722DBCC-304C-42D1-BA3E-78C487F4204F}"/>
              </a:ext>
            </a:extLst>
          </p:cNvPr>
          <p:cNvCxnSpPr/>
          <p:nvPr userDrawn="1"/>
        </p:nvCxnSpPr>
        <p:spPr>
          <a:xfrm>
            <a:off x="479425" y="4351098"/>
            <a:ext cx="986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FA874E3-22E7-4DC0-A104-BDF60A37590F}"/>
              </a:ext>
            </a:extLst>
          </p:cNvPr>
          <p:cNvCxnSpPr/>
          <p:nvPr userDrawn="1"/>
        </p:nvCxnSpPr>
        <p:spPr>
          <a:xfrm>
            <a:off x="479425" y="5260251"/>
            <a:ext cx="986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320737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79FED69-6DE7-4E7D-AE8C-AAD3C4D8DD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79FED69-6DE7-4E7D-AE8C-AAD3C4D8D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69830B1-0A78-4462-A1A2-A0468147684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1700215"/>
            <a:ext cx="6096000" cy="439261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</a:lstStyle>
          <a:p>
            <a:pPr lvl="0"/>
            <a:endParaRPr lang="en-US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BFDBD25-E82B-4088-9526-55824523D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5"/>
            <a:ext cx="5508626" cy="43926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CD5818-EB67-4A0B-8812-D5408EFA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EEC31AF-0CF8-4DC5-A2A2-28436E79D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9057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6286854-37F7-415C-94A5-EB765F3BD8FF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44522B2-F06F-46A4-B67B-A54ECCA816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  <a:p>
            <a:pPr lvl="4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961233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BFDBD25-E82B-4088-9526-55824523D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63800" y="0"/>
            <a:ext cx="4064400" cy="3430800"/>
          </a:xfrm>
          <a:solidFill>
            <a:srgbClr val="7AE1BF"/>
          </a:solidFill>
        </p:spPr>
        <p:txBody>
          <a:bodyPr lIns="144000" tIns="1188000" rIns="288000" b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2DB674-BF65-4450-B314-FD69395DE03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063800" y="3427200"/>
            <a:ext cx="4064400" cy="3430800"/>
          </a:xfrm>
          <a:solidFill>
            <a:srgbClr val="007398"/>
          </a:solidFill>
        </p:spPr>
        <p:txBody>
          <a:bodyPr lIns="144000" tIns="288000" rIns="288000" b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en-US" sz="1600" b="1" kern="1200" cap="none" spc="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B6B183A3-B0C2-4524-ABEB-7AD27842F5E8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127600" y="0"/>
            <a:ext cx="4064400" cy="3430800"/>
          </a:xfrm>
          <a:solidFill>
            <a:srgbClr val="FFA38B"/>
          </a:solidFill>
        </p:spPr>
        <p:txBody>
          <a:bodyPr lIns="144000" tIns="1188000" rIns="288000" b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en-US" sz="1600" b="1" kern="1200" cap="none" spc="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D434408-2B64-439E-9012-4FBB68F43F1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127600" y="3427200"/>
            <a:ext cx="4064400" cy="3430800"/>
          </a:xfrm>
          <a:solidFill>
            <a:srgbClr val="E03E52"/>
          </a:solidFill>
        </p:spPr>
        <p:txBody>
          <a:bodyPr lIns="144000" tIns="288000" rIns="288000" b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en-US" sz="1600" b="1" kern="1200" cap="none" spc="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79FED69-6DE7-4E7D-AE8C-AAD3C4D8DD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79FED69-6DE7-4E7D-AE8C-AAD3C4D8D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69830B1-0A78-4462-A1A2-A0468147684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CD5818-EB67-4A0B-8812-D5408EFA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86433"/>
            <a:ext cx="3456000" cy="962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EEC31AF-0CF8-4DC5-A2A2-28436E79D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131763"/>
            <a:ext cx="3456000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76E1FC30-8325-4E71-99D8-7E344A0B6E65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479425" y="1700215"/>
            <a:ext cx="3456000" cy="43926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1584DC02-F84D-494A-A462-39A7043364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793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557">
          <p15:clr>
            <a:srgbClr val="FBAE40"/>
          </p15:clr>
        </p15:guide>
        <p15:guide id="2" pos="511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+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F1BBADD8-E8E6-46A5-9CD0-B3A9B013F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84A61D96-409B-40F5-95BF-79F44377956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47808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BAE9B88-9416-4E99-A309-1B84559104B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6191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549D0-8A17-459F-B661-82336CE280C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84574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84A6793-2005-42E2-8B7D-76935EE7A4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47808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0FF710C6-DDFB-46F7-BC26-FDB534B680F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636050DD-54D2-468D-98FE-CC44ED956D4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84574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27BF6C1-52B6-4CAD-91A3-34F342729A02}"/>
              </a:ext>
            </a:extLst>
          </p:cNvPr>
          <p:cNvCxnSpPr/>
          <p:nvPr userDrawn="1"/>
        </p:nvCxnSpPr>
        <p:spPr>
          <a:xfrm>
            <a:off x="3227273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999D7C6-A1BB-4FC3-BF66-E13A0F758B3C}"/>
              </a:ext>
            </a:extLst>
          </p:cNvPr>
          <p:cNvCxnSpPr/>
          <p:nvPr userDrawn="1"/>
        </p:nvCxnSpPr>
        <p:spPr>
          <a:xfrm>
            <a:off x="6095656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FAC1271-25AE-4124-B6F3-6BE364680DCB}"/>
              </a:ext>
            </a:extLst>
          </p:cNvPr>
          <p:cNvCxnSpPr/>
          <p:nvPr userDrawn="1"/>
        </p:nvCxnSpPr>
        <p:spPr>
          <a:xfrm>
            <a:off x="8964039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519758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2627313" cy="4392612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84A6793-2005-42E2-8B7D-76935EE7A4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47808" y="1700213"/>
            <a:ext cx="2627313" cy="4392612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0FF710C6-DDFB-46F7-BC26-FDB534B680F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3"/>
            <a:ext cx="2627313" cy="4392612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636050DD-54D2-468D-98FE-CC44ED956D4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84574" y="1700213"/>
            <a:ext cx="2627313" cy="4392612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27BF6C1-52B6-4CAD-91A3-34F342729A02}"/>
              </a:ext>
            </a:extLst>
          </p:cNvPr>
          <p:cNvCxnSpPr/>
          <p:nvPr userDrawn="1"/>
        </p:nvCxnSpPr>
        <p:spPr>
          <a:xfrm>
            <a:off x="3227273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999D7C6-A1BB-4FC3-BF66-E13A0F758B3C}"/>
              </a:ext>
            </a:extLst>
          </p:cNvPr>
          <p:cNvCxnSpPr/>
          <p:nvPr userDrawn="1"/>
        </p:nvCxnSpPr>
        <p:spPr>
          <a:xfrm>
            <a:off x="6095656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FAC1271-25AE-4124-B6F3-6BE364680DCB}"/>
              </a:ext>
            </a:extLst>
          </p:cNvPr>
          <p:cNvCxnSpPr/>
          <p:nvPr userDrawn="1"/>
        </p:nvCxnSpPr>
        <p:spPr>
          <a:xfrm>
            <a:off x="8964039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40260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+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F1BBADD8-E8E6-46A5-9CD0-B3A9B013F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84A6793-2005-42E2-8B7D-76935EE7A4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47808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0FF710C6-DDFB-46F7-BC26-FDB534B680F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636050DD-54D2-468D-98FE-CC44ED956D4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84574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27BF6C1-52B6-4CAD-91A3-34F342729A02}"/>
              </a:ext>
            </a:extLst>
          </p:cNvPr>
          <p:cNvCxnSpPr/>
          <p:nvPr userDrawn="1"/>
        </p:nvCxnSpPr>
        <p:spPr>
          <a:xfrm>
            <a:off x="3227273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999D7C6-A1BB-4FC3-BF66-E13A0F758B3C}"/>
              </a:ext>
            </a:extLst>
          </p:cNvPr>
          <p:cNvCxnSpPr/>
          <p:nvPr userDrawn="1"/>
        </p:nvCxnSpPr>
        <p:spPr>
          <a:xfrm>
            <a:off x="6095656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FAC1271-25AE-4124-B6F3-6BE364680DCB}"/>
              </a:ext>
            </a:extLst>
          </p:cNvPr>
          <p:cNvCxnSpPr/>
          <p:nvPr userDrawn="1"/>
        </p:nvCxnSpPr>
        <p:spPr>
          <a:xfrm>
            <a:off x="8964039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F9D314B8-A5EC-4C98-AF3A-B50B6DC311F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870497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2B4C31F4-A80C-4B2E-A3E0-77D6CF098BA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360049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C25CB1D0-51DF-40A2-8259-6EBA23881F8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751121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ED0642C4-CE5B-4881-B7CE-A9D6189BE1F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28431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DF17C1FA-884E-4B6A-B95F-ED6294ACEA0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619503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6" name="Bildplatzhalter 4">
            <a:extLst>
              <a:ext uri="{FF2B5EF4-FFF2-40B4-BE49-F238E27FC236}">
                <a16:creationId xmlns:a16="http://schemas.microsoft.com/office/drawing/2014/main" id="{DFE66770-E946-44C5-9CE4-3E03803AC74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097505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1D1E16CD-61C3-4A47-96E8-01F43FF969A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488577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272951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F1BBADD8-E8E6-46A5-9CD0-B3A9B013F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84A61D96-409B-40F5-95BF-79F44377956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60050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BAE9B88-9416-4E99-A309-1B84559104B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3949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549D0-8A17-459F-B661-82336CE280C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84574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11233150" cy="26559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47817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1D3CC055-008E-411F-9E7B-39CF6C7B1A9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27600" y="0"/>
            <a:ext cx="40644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86433"/>
            <a:ext cx="7450630" cy="96295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7452000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7452000" cy="4392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0A7C810-0237-4132-AE0E-FEFCAB446E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34863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549D0-8A17-459F-B661-82336CE280C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84574" y="1700214"/>
            <a:ext cx="2628000" cy="208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6" y="170021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47319B1A-2B4B-49CD-956F-CA355A244D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9426" y="400482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4158357F-81BD-412D-B4CB-4E26F8807FD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47809" y="170021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E573BF25-ABB5-44D7-ACCB-042632F8A01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47807" y="400482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EF97FD94-D989-4CB2-B820-029CB99A25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16189" y="170021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EAA0669A-F4F6-4411-AF32-7B4799DA2C6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16189" y="401085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BF58400D-D82C-4FB0-8595-19EA2FE3ED1E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84574" y="4004824"/>
            <a:ext cx="2628000" cy="208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8774693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C00460-B3CB-4570-89E6-0E2BEAED7D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C00460-B3CB-4570-89E6-0E2BEAED7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B7DD112-0CE0-4C90-A8A6-710CBF7530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B05F9C-BC44-4723-9206-5F426E4BA3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606" y="524356"/>
            <a:ext cx="1543624" cy="5112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E461D21-7EAC-4696-AAFA-5C77D6FA71C4}"/>
              </a:ext>
            </a:extLst>
          </p:cNvPr>
          <p:cNvSpPr/>
          <p:nvPr userDrawn="1"/>
        </p:nvSpPr>
        <p:spPr>
          <a:xfrm>
            <a:off x="1380519" y="6456465"/>
            <a:ext cx="2394886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/>
            <a:r>
              <a:rPr lang="en-US" sz="1000">
                <a:solidFill>
                  <a:schemeClr val="tx1"/>
                </a:solidFill>
              </a:rPr>
              <a:t>CONFIDENTIAL –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294534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F958A507-DAFA-42BF-8849-C3CB4289AC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3" imgH="416" progId="TCLayout.ActiveDocument.1">
                  <p:embed/>
                </p:oleObj>
              </mc:Choice>
              <mc:Fallback>
                <p:oleObj name="think-cell Slide" r:id="rId4" imgW="413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F958A507-DAFA-42BF-8849-C3CB4289AC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02DE261-04CD-4B94-BD88-3E91949FEAA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rot">
            <a:extLst>
              <a:ext uri="{FF2B5EF4-FFF2-40B4-BE49-F238E27FC236}">
                <a16:creationId xmlns:a16="http://schemas.microsoft.com/office/drawing/2014/main" id="{CB574361-3B97-4389-9DE0-5B25DFE5D66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9" name="hellrot">
            <a:extLst>
              <a:ext uri="{FF2B5EF4-FFF2-40B4-BE49-F238E27FC236}">
                <a16:creationId xmlns:a16="http://schemas.microsoft.com/office/drawing/2014/main" id="{C6366DF7-9E3E-4DFD-BC00-8921066868C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E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0" name="dunkelrot">
            <a:extLst>
              <a:ext uri="{FF2B5EF4-FFF2-40B4-BE49-F238E27FC236}">
                <a16:creationId xmlns:a16="http://schemas.microsoft.com/office/drawing/2014/main" id="{49C62A64-95AD-449A-AE83-8769CF5416E3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3038" noProof="0"/>
          </a:p>
        </p:txBody>
      </p:sp>
      <p:sp>
        <p:nvSpPr>
          <p:cNvPr id="11" name="rot">
            <a:extLst>
              <a:ext uri="{FF2B5EF4-FFF2-40B4-BE49-F238E27FC236}">
                <a16:creationId xmlns:a16="http://schemas.microsoft.com/office/drawing/2014/main" id="{74E6412B-E7DD-4AF8-A8F2-7131EEA7149B}"/>
              </a:ext>
            </a:extLst>
          </p:cNvPr>
          <p:cNvSpPr/>
          <p:nvPr userDrawn="1"/>
        </p:nvSpPr>
        <p:spPr>
          <a:xfrm>
            <a:off x="-120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585" tIns="26585" rIns="11077" bIns="11077" rtlCol="0" anchor="t" anchorCtr="0"/>
          <a:lstStyle/>
          <a:p>
            <a:pPr algn="ctr" eaLnBrk="1">
              <a:lnSpc>
                <a:spcPct val="105000"/>
              </a:lnSpc>
            </a:pPr>
            <a:endParaRPr lang="en-US" sz="986" noProof="0">
              <a:solidFill>
                <a:schemeClr val="tx1"/>
              </a:solidFill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6D9BA064-8BEC-4E18-9E5F-8638A855F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6484004-B62C-415E-B446-0AE6DF1C1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F2F5208C-51E6-4F23-8234-0200112DC9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1430" y="524356"/>
            <a:ext cx="1544400" cy="5112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3410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F51874F-67F5-42E4-934A-9B7E96BC2D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F51874F-67F5-42E4-934A-9B7E96BC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844B671-E447-4191-8505-43D101A81BF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9F6ACA-541A-4611-BF73-5A5116CCCEF2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89318-A586-4C32-A8CF-CBF1D042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5696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4E85D14-7C8F-4BC7-A30C-0C03CE2E8D4E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E8182E1-0AC6-4F46-B3FB-54439F253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 bene</a:t>
            </a:r>
          </a:p>
          <a:p>
            <a:pPr lvl="4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311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58950" y="274640"/>
            <a:ext cx="9654535" cy="777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0F559-5222-4595-9AEF-715362817BF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pic>
        <p:nvPicPr>
          <p:cNvPr id="5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862" y="422276"/>
            <a:ext cx="1200306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3DF2-0275-4681-84FA-74C04EEA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94BAE-2408-4747-9DA8-787BCB07D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EAAB0-D604-4487-A88C-170DB6E3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5949-00C1-44B4-BEA6-208A73A78C03}" type="datetimeFigureOut">
              <a:rPr lang="de-CH" smtClean="0"/>
              <a:t>12.05.2022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9ED28-6DEE-4DE5-9BD0-5720190E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B73D-739E-4F2B-8F1C-7FB5E8EE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7AF7-0E0E-4C2C-8557-FC31F3F3E961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4691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0EB1-E286-44F8-B866-6FF35EE1E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2AC5B-F755-48FC-90D3-F99CB63BF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2580C-AA33-4F41-92D5-D243E4C6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1653-7C0B-4E67-8BB2-51018558259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5299F-97D9-4F60-941E-66695AC8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FD0B4-2FFE-4AD2-B8AB-60C5403F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ABD3-6218-4ACE-929C-8073C3F5B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60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61420F3-19DB-4EBB-9B72-2C5128A48971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810188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561">
          <p15:clr>
            <a:srgbClr val="FBAE40"/>
          </p15:clr>
        </p15:guide>
        <p15:guide id="3" pos="511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0F62BB54-9E74-4073-B5B8-25A0DDC01D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7545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0F62BB54-9E74-4073-B5B8-25A0DDC01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6BD4750-C10D-44A8-9459-858D99CD012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8259268-9714-44CC-A2C7-58556D4CFF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1700213"/>
            <a:ext cx="5508625" cy="4392612"/>
          </a:xfrm>
        </p:spPr>
        <p:txBody>
          <a:bodyPr lIns="50400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0A316F3-A2DE-46B4-92AA-BF11BC6F5FF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03950" y="1700213"/>
            <a:ext cx="5508625" cy="4392612"/>
          </a:xfrm>
        </p:spPr>
        <p:txBody>
          <a:bodyPr lIns="50400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5E039-43B5-47F3-B6B5-2744629A926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DA597B-3437-4983-ADA1-C0A2EFFC6D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0760B3-7C3D-4AA1-95E9-A5AE83B9C7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5707BF-C0FF-4488-BFC1-DCE99B0B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CB97312-6264-4F4D-A613-3088B5A776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8843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F51874F-67F5-42E4-934A-9B7E96BC2D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6310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F51874F-67F5-42E4-934A-9B7E96BC2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844B671-E447-4191-8505-43D101A81BF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265B5FEF-D611-49E4-9D72-DA783A54B8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915E5C5-0F3C-40B6-AE60-181785B7E6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C4F4A70-2809-4CD1-9143-651E3C7A5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B89318-A586-4C32-A8CF-CBF1D042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CF131EC-99F9-4377-A89E-A5944660AA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6997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34730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AE8CF-66B8-436E-A028-3ACD811A6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47861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graph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6284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AE8CF-66B8-436E-A028-3ACD811A6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29A830F7-C50F-45B3-8CA1-FDAA228DE8A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79425" y="3535679"/>
            <a:ext cx="5508625" cy="255714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855801E-03B2-4E6C-8599-65D490FA039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203949" y="3535679"/>
            <a:ext cx="5508625" cy="255714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40F176A4-3FD0-49C6-89EE-CD3FB62299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5496385" cy="16221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endParaRPr lang="en-US"/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B51C8AFB-DCF7-4707-855B-95830E76E5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3"/>
            <a:ext cx="5496384" cy="16221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27587681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24895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AE8CF-66B8-436E-A028-3ACD811A6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40F176A4-3FD0-49C6-89EE-CD3FB62299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2"/>
            <a:ext cx="5496385" cy="19695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endParaRPr lang="en-US"/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B51C8AFB-DCF7-4707-855B-95830E76E59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2"/>
            <a:ext cx="5496384" cy="19695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91C44980-F6BB-4F17-B304-99135FCA6D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4" y="3831209"/>
            <a:ext cx="5508625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35693452-4367-4824-9106-7A0ADB7511F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16191" y="3831209"/>
            <a:ext cx="5508625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83989482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2D536AB-C999-4AE1-B600-8E88F18242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5303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2D536AB-C999-4AE1-B600-8E88F18242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2F73D4F-BA64-453A-BF3A-360ED3B41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62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5CC9C9F-47FD-492D-9A6E-4201CAFC57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12125" y="1700213"/>
            <a:ext cx="3600000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F25103-6B92-4A7E-878E-E6358C34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C4C60B0-629B-49E1-A2A4-49FE1A3589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728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701">
          <p15:clr>
            <a:srgbClr val="FBAE40"/>
          </p15:clr>
        </p15:guide>
        <p15:guide id="2" pos="2576">
          <p15:clr>
            <a:srgbClr val="FBAE40"/>
          </p15:clr>
        </p15:guide>
        <p15:guide id="3" pos="4982">
          <p15:clr>
            <a:srgbClr val="FBAE40"/>
          </p15:clr>
        </p15:guide>
        <p15:guide id="4" pos="51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667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B31A2D5-E60C-4BB0-A0CC-A5FB2C716A40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721716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6E77ACF0-52C3-4A1B-AB47-BB7111C42D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693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561">
          <p15:clr>
            <a:srgbClr val="FBAE40"/>
          </p15:clr>
        </p15:guide>
        <p15:guide id="3" pos="511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44522B2-F06F-46A4-B67B-A54ECCA816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  <a:p>
            <a:pPr lvl="4"/>
            <a:endParaRPr lang="en-US" noProof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5771E962-602C-4AEB-9A2D-6687C77B8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36996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E8182E1-0AC6-4F46-B3FB-54439F253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4" y="476251"/>
            <a:ext cx="5508625" cy="5616574"/>
          </a:xfrm>
        </p:spPr>
        <p:txBody>
          <a:bodyPr rIns="180000"/>
          <a:lstStyle>
            <a:lvl1pPr>
              <a:lnSpc>
                <a:spcPct val="100000"/>
              </a:lnSpc>
              <a:defRPr lang="de-DE" sz="48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32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  <a:p>
            <a:pPr lvl="4"/>
            <a:endParaRPr lang="en-US" noProof="0"/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34A56934-40D6-4081-8597-7D5F9B1DB6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97228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righ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60960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346F01B-CA38-4902-837D-79073D54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3"/>
            <a:ext cx="5508625" cy="43926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4CE2696-C40A-4CFF-868F-08ACDB12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5508625" cy="96295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663B7F1B-175C-46EE-9051-7F9A29F540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131763"/>
            <a:ext cx="5508697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5E237346-3E2F-4DD2-A982-BF457F6049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3089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A0A741E-6018-49E9-B756-97FF3C8EB2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667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A0A741E-6018-49E9-B756-97FF3C8EB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89668B7-F416-4A25-8559-DF9C5F2C4E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C05605C-E1E9-4476-B25F-F260CEF767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E394DA46-FC2A-48B3-A731-FC73E7B2A5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6557652-012C-42D4-B4F4-BBCDB60FED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147BF4-3128-449E-826A-B3A1941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27BAC69-BA92-4B29-90AE-BFBE5F8F5A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19168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7F837E3-A352-47C5-896C-79CE216855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D2D3E1-BF04-49BA-9ABD-16507134B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10596DF-A0CD-4CBF-B29B-072B676B8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4894795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DB96936-4807-4578-8EB2-6ECD168BFE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5640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DB96936-4807-4578-8EB2-6ECD168BF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441FDCE-2983-41C6-8A78-57C9BD2AA6E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05EA4-D3CA-42BD-BE16-DE4F10B1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223372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624FB37B-3025-4DE4-9926-B6DFCC0B1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0595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624FB37B-3025-4DE4-9926-B6DFCC0B1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BA53803A-858A-4ABA-ACA8-350C727362D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3110B0BD-4F20-4AD2-A47E-04397F684BE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2FBF6A0-2A98-4272-801F-E5E5C8A933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42720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521F19F4-0081-405A-9FFC-547D935336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3800" y="342720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1EDF6C2-AA7D-4F89-A67F-8717496E07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7600" y="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1396492-B460-420D-A8AE-A4D8D0B3E3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7600" y="342720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9C5461-D5EA-4602-ABFD-1AB77F41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7ED74-CE7B-4C24-A77C-517CCBBD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B3C37-C8E0-45AA-8EEB-A47F4840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EF5BD2D1-6604-482B-B501-CC3B55774A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0"/>
            <a:ext cx="4064400" cy="34308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3CABFA-1BF9-438F-8452-5E6A60B0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18779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57">
          <p15:clr>
            <a:srgbClr val="FBAE40"/>
          </p15:clr>
        </p15:guide>
        <p15:guide id="4" pos="511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-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43413B-18DD-49AB-B681-302FC2C2C8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43413B-18DD-49AB-B681-302FC2C2C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2FC1F4-0A24-48B8-9662-BA5C606A3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7F693E3-7006-45FD-8D55-73813DE0AC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3949" y="1700213"/>
            <a:ext cx="5508625" cy="189642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D26B49F-CCAE-47BE-A80D-261564C756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01E7ED81-0E0C-4A0A-998F-99763A037D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B02F72-F34A-462E-B197-A7FEC330C3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E1DCDD-6CB4-4CD0-9F6C-DB6B6257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AE8CF-66B8-436E-A028-3ACD811A6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A132469-C479-4E67-A993-8FFF3DDBC199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79425" y="1700213"/>
            <a:ext cx="5508625" cy="189642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345F99B3-D4D6-4F4E-80E8-14BC40EBEA4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3831209"/>
            <a:ext cx="2628000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6A1744E1-A5CE-4500-8CA8-80BFB18E77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60050" y="3831209"/>
            <a:ext cx="2628000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547482D6-16E5-47A6-9576-105D0EFBB21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3949" y="3831209"/>
            <a:ext cx="2628000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0498C11-ED30-4777-B119-B3B4141FA3F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84574" y="3831209"/>
            <a:ext cx="2628000" cy="2261616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3203901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738E9-A822-41DD-9206-30228D49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E6B384-A395-4A6D-969A-FD96FF432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EE291E-ADAA-49CB-B9FE-AAE0B4D7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023143-8973-4D38-9205-53E02557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39CF8D56-A87D-4642-976C-129FCEDFD4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8390898-1F5A-4E18-965A-3CFC77F7E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9425" y="1700213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DFD064E-68CA-4F0F-B3E4-DF467C70D8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9425" y="2609367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1245AD0-0AF8-4442-AE0A-4888BC7DBE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25" y="3518521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4C59374-0703-4A0D-8893-016F6AF1583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425" y="4427675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80E3B5C1-C23B-427D-BCAA-A0A0C92628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9425" y="5336825"/>
            <a:ext cx="9864000" cy="756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2C9BC06-48B4-4150-B417-E7205484EFE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76711" y="1700213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F1144F1E-65FC-42D5-9D5A-C4DA336D23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476711" y="2609366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6440227A-4D1F-4BD9-9642-40059E77259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476711" y="3518519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A0C6E177-6C7E-411A-BAAA-C4D74F80635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76711" y="4427672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18" name="Bildplatzhalter 13">
            <a:extLst>
              <a:ext uri="{FF2B5EF4-FFF2-40B4-BE49-F238E27FC236}">
                <a16:creationId xmlns:a16="http://schemas.microsoft.com/office/drawing/2014/main" id="{36C464E3-BA9C-43A7-AD1C-A7B63E0CD59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476711" y="5336825"/>
            <a:ext cx="1216025" cy="756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D3E26F5-B722-4BE2-B93B-41ADA5476EB6}"/>
              </a:ext>
            </a:extLst>
          </p:cNvPr>
          <p:cNvCxnSpPr/>
          <p:nvPr userDrawn="1"/>
        </p:nvCxnSpPr>
        <p:spPr>
          <a:xfrm>
            <a:off x="479425" y="2532790"/>
            <a:ext cx="986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6773414-49DF-4126-BC86-847AB458B59A}"/>
              </a:ext>
            </a:extLst>
          </p:cNvPr>
          <p:cNvCxnSpPr/>
          <p:nvPr userDrawn="1"/>
        </p:nvCxnSpPr>
        <p:spPr>
          <a:xfrm>
            <a:off x="479425" y="3441944"/>
            <a:ext cx="986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722DBCC-304C-42D1-BA3E-78C487F4204F}"/>
              </a:ext>
            </a:extLst>
          </p:cNvPr>
          <p:cNvCxnSpPr/>
          <p:nvPr userDrawn="1"/>
        </p:nvCxnSpPr>
        <p:spPr>
          <a:xfrm>
            <a:off x="479425" y="4351098"/>
            <a:ext cx="986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FA874E3-22E7-4DC0-A104-BDF60A37590F}"/>
              </a:ext>
            </a:extLst>
          </p:cNvPr>
          <p:cNvCxnSpPr/>
          <p:nvPr userDrawn="1"/>
        </p:nvCxnSpPr>
        <p:spPr>
          <a:xfrm>
            <a:off x="479425" y="5260251"/>
            <a:ext cx="986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67706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47F837E3-A352-47C5-896C-79CE216855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CD2D3E1-BF04-49BA-9ABD-16507134B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Nobel Biocare PowerPoint Template 16-9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10596DF-A0CD-4CBF-B29B-072B676B8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6531268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79FED69-6DE7-4E7D-AE8C-AAD3C4D8DD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79FED69-6DE7-4E7D-AE8C-AAD3C4D8D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69830B1-0A78-4462-A1A2-A0468147684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1700215"/>
            <a:ext cx="6096000" cy="439261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</a:lstStyle>
          <a:p>
            <a:pPr lvl="0"/>
            <a:endParaRPr lang="en-US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BFDBD25-E82B-4088-9526-55824523D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00215"/>
            <a:ext cx="5508626" cy="43926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CD5818-EB67-4A0B-8812-D5408EFA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EEC31AF-0CF8-4DC5-A2A2-28436E79D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95073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BFDBD25-E82B-4088-9526-55824523D1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63800" y="0"/>
            <a:ext cx="4064400" cy="3430800"/>
          </a:xfrm>
          <a:solidFill>
            <a:srgbClr val="7AE1BF"/>
          </a:solidFill>
        </p:spPr>
        <p:txBody>
          <a:bodyPr lIns="144000" tIns="1188000" rIns="288000" b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2DB674-BF65-4450-B314-FD69395DE03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063800" y="3427200"/>
            <a:ext cx="4064400" cy="3430800"/>
          </a:xfrm>
          <a:solidFill>
            <a:srgbClr val="007398"/>
          </a:solidFill>
        </p:spPr>
        <p:txBody>
          <a:bodyPr lIns="144000" tIns="288000" rIns="288000" b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en-US" sz="1600" b="1" kern="1200" cap="none" spc="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B6B183A3-B0C2-4524-ABEB-7AD27842F5E8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127600" y="0"/>
            <a:ext cx="4064400" cy="3430800"/>
          </a:xfrm>
          <a:solidFill>
            <a:srgbClr val="FFA38B"/>
          </a:solidFill>
        </p:spPr>
        <p:txBody>
          <a:bodyPr lIns="144000" tIns="1188000" rIns="288000" b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en-US" sz="1600" b="1" kern="1200" cap="none" spc="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D434408-2B64-439E-9012-4FBB68F43F1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127600" y="3427200"/>
            <a:ext cx="4064400" cy="3430800"/>
          </a:xfrm>
          <a:solidFill>
            <a:srgbClr val="E03E52"/>
          </a:solidFill>
        </p:spPr>
        <p:txBody>
          <a:bodyPr lIns="144000" tIns="288000" rIns="288000" b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en-US" sz="1600" b="1" kern="1200" cap="none" spc="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79FED69-6DE7-4E7D-AE8C-AAD3C4D8DD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79FED69-6DE7-4E7D-AE8C-AAD3C4D8D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69830B1-0A78-4462-A1A2-A0468147684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CD5818-EB67-4A0B-8812-D5408EFA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86433"/>
            <a:ext cx="3456000" cy="9629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EEC31AF-0CF8-4DC5-A2A2-28436E79D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131763"/>
            <a:ext cx="3456000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76E1FC30-8325-4E71-99D8-7E344A0B6E65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479425" y="1700215"/>
            <a:ext cx="3456000" cy="43926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/>
          </a:p>
          <a:p>
            <a:pPr lvl="4"/>
            <a:endParaRPr lang="en-US"/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1584DC02-F84D-494A-A462-39A7043364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031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557">
          <p15:clr>
            <a:srgbClr val="FBAE40"/>
          </p15:clr>
        </p15:guide>
        <p15:guide id="2" pos="511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+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F1BBADD8-E8E6-46A5-9CD0-B3A9B013F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84A61D96-409B-40F5-95BF-79F44377956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47808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BAE9B88-9416-4E99-A309-1B84559104B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6191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549D0-8A17-459F-B661-82336CE280C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84574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84A6793-2005-42E2-8B7D-76935EE7A4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47808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0FF710C6-DDFB-46F7-BC26-FDB534B680F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636050DD-54D2-468D-98FE-CC44ED956D4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84574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27BF6C1-52B6-4CAD-91A3-34F342729A02}"/>
              </a:ext>
            </a:extLst>
          </p:cNvPr>
          <p:cNvCxnSpPr/>
          <p:nvPr userDrawn="1"/>
        </p:nvCxnSpPr>
        <p:spPr>
          <a:xfrm>
            <a:off x="3227273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999D7C6-A1BB-4FC3-BF66-E13A0F758B3C}"/>
              </a:ext>
            </a:extLst>
          </p:cNvPr>
          <p:cNvCxnSpPr/>
          <p:nvPr userDrawn="1"/>
        </p:nvCxnSpPr>
        <p:spPr>
          <a:xfrm>
            <a:off x="6095656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FAC1271-25AE-4124-B6F3-6BE364680DCB}"/>
              </a:ext>
            </a:extLst>
          </p:cNvPr>
          <p:cNvCxnSpPr/>
          <p:nvPr userDrawn="1"/>
        </p:nvCxnSpPr>
        <p:spPr>
          <a:xfrm>
            <a:off x="8964039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57114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2627313" cy="4392612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84A6793-2005-42E2-8B7D-76935EE7A4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47808" y="1700213"/>
            <a:ext cx="2627313" cy="4392612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0FF710C6-DDFB-46F7-BC26-FDB534B680F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3"/>
            <a:ext cx="2627313" cy="4392612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636050DD-54D2-468D-98FE-CC44ED956D4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84574" y="1700213"/>
            <a:ext cx="2627313" cy="4392612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27BF6C1-52B6-4CAD-91A3-34F342729A02}"/>
              </a:ext>
            </a:extLst>
          </p:cNvPr>
          <p:cNvCxnSpPr/>
          <p:nvPr userDrawn="1"/>
        </p:nvCxnSpPr>
        <p:spPr>
          <a:xfrm>
            <a:off x="3227273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999D7C6-A1BB-4FC3-BF66-E13A0F758B3C}"/>
              </a:ext>
            </a:extLst>
          </p:cNvPr>
          <p:cNvCxnSpPr/>
          <p:nvPr userDrawn="1"/>
        </p:nvCxnSpPr>
        <p:spPr>
          <a:xfrm>
            <a:off x="6095656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FAC1271-25AE-4124-B6F3-6BE364680DCB}"/>
              </a:ext>
            </a:extLst>
          </p:cNvPr>
          <p:cNvCxnSpPr/>
          <p:nvPr userDrawn="1"/>
        </p:nvCxnSpPr>
        <p:spPr>
          <a:xfrm>
            <a:off x="8964039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384155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+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F1BBADD8-E8E6-46A5-9CD0-B3A9B013F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84A6793-2005-42E2-8B7D-76935EE7A4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47808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0FF710C6-DDFB-46F7-BC26-FDB534B680F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16191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636050DD-54D2-468D-98FE-CC44ED956D4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84574" y="1700213"/>
            <a:ext cx="2627313" cy="2655995"/>
          </a:xfrm>
        </p:spPr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27BF6C1-52B6-4CAD-91A3-34F342729A02}"/>
              </a:ext>
            </a:extLst>
          </p:cNvPr>
          <p:cNvCxnSpPr/>
          <p:nvPr userDrawn="1"/>
        </p:nvCxnSpPr>
        <p:spPr>
          <a:xfrm>
            <a:off x="3227273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999D7C6-A1BB-4FC3-BF66-E13A0F758B3C}"/>
              </a:ext>
            </a:extLst>
          </p:cNvPr>
          <p:cNvCxnSpPr/>
          <p:nvPr userDrawn="1"/>
        </p:nvCxnSpPr>
        <p:spPr>
          <a:xfrm>
            <a:off x="6095656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FAC1271-25AE-4124-B6F3-6BE364680DCB}"/>
              </a:ext>
            </a:extLst>
          </p:cNvPr>
          <p:cNvCxnSpPr/>
          <p:nvPr userDrawn="1"/>
        </p:nvCxnSpPr>
        <p:spPr>
          <a:xfrm>
            <a:off x="8964039" y="1700213"/>
            <a:ext cx="0" cy="439261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F9D314B8-A5EC-4C98-AF3A-B50B6DC311F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870497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2B4C31F4-A80C-4B2E-A3E0-77D6CF098BA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360049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C25CB1D0-51DF-40A2-8259-6EBA23881F8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751121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ED0642C4-CE5B-4881-B7CE-A9D6189BE1F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28431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DF17C1FA-884E-4B6A-B95F-ED6294ACEA0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619503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6" name="Bildplatzhalter 4">
            <a:extLst>
              <a:ext uri="{FF2B5EF4-FFF2-40B4-BE49-F238E27FC236}">
                <a16:creationId xmlns:a16="http://schemas.microsoft.com/office/drawing/2014/main" id="{DFE66770-E946-44C5-9CE4-3E03803AC74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097505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1D1E16CD-61C3-4A47-96E8-01F43FF969A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488577" y="4571999"/>
            <a:ext cx="1224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74938308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F1BBADD8-E8E6-46A5-9CD0-B3A9B013F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84A61D96-409B-40F5-95BF-79F44377956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60050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9BAE9B88-9416-4E99-A309-1B84559104B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3949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549D0-8A17-459F-B661-82336CE280C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84574" y="4571999"/>
            <a:ext cx="2628000" cy="1520825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11233150" cy="26559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78908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1D3CC055-008E-411F-9E7B-39CF6C7B1A9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27600" y="0"/>
            <a:ext cx="4064400" cy="685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 vert="horz" lIns="0" tIns="0" rIns="0" bIns="0" rtlCol="0">
            <a:noAutofit/>
          </a:bodyPr>
          <a:lstStyle>
            <a:lvl1pPr>
              <a:defRPr lang="en-US" sz="1200" noProof="0"/>
            </a:lvl1pPr>
          </a:lstStyle>
          <a:p>
            <a:pPr lvl="0"/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86433"/>
            <a:ext cx="7450630" cy="96295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7452000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5" y="1700213"/>
            <a:ext cx="7452000" cy="4392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0A7C810-0237-4132-AE0E-FEFCAB446E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75604" y="517788"/>
            <a:ext cx="1306800" cy="432000"/>
          </a:xfr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lang="de-D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42094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5A42E-6C8D-499C-8902-02CE741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1EDD5-8EE7-471D-96CD-9D8D366E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61DE74-C528-4BC6-90EA-13918291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BD1D-971A-404E-8181-44AF2D96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D70B69D-EF83-43D7-8DC7-30ABD8CA75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31763"/>
            <a:ext cx="9869488" cy="239712"/>
          </a:xfrm>
        </p:spPr>
        <p:txBody>
          <a:bodyPr anchor="ctr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Chapter title</a:t>
            </a:r>
            <a:endParaRPr lang="en-US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549D0-8A17-459F-B661-82336CE280C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84574" y="1700214"/>
            <a:ext cx="2628000" cy="208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817B74-B908-45ED-8843-9EB0FF752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6" y="170021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47319B1A-2B4B-49CD-956F-CA355A244D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9426" y="400482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4158357F-81BD-412D-B4CB-4E26F8807FD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47809" y="170021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3" name="Textplatzhalter 12">
            <a:extLst>
              <a:ext uri="{FF2B5EF4-FFF2-40B4-BE49-F238E27FC236}">
                <a16:creationId xmlns:a16="http://schemas.microsoft.com/office/drawing/2014/main" id="{E573BF25-ABB5-44D7-ACCB-042632F8A01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47807" y="400482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EF97FD94-D989-4CB2-B820-029CB99A254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16189" y="170021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EAA0669A-F4F6-4411-AF32-7B4799DA2C6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16189" y="4010854"/>
            <a:ext cx="2627313" cy="2088000"/>
          </a:xfrm>
          <a:solidFill>
            <a:schemeClr val="bg1">
              <a:lumMod val="95000"/>
            </a:schemeClr>
          </a:solidFill>
        </p:spPr>
        <p:txBody>
          <a:bodyPr lIns="90000" tIns="46800" rIns="90000" bIns="46800"/>
          <a:lstStyle>
            <a:lvl1pPr>
              <a:lnSpc>
                <a:spcPct val="110000"/>
              </a:lnSpc>
              <a:spcBef>
                <a:spcPts val="300"/>
              </a:spcBef>
              <a:defRPr sz="1400"/>
            </a:lvl1pPr>
            <a:lvl2pPr>
              <a:lnSpc>
                <a:spcPct val="110000"/>
              </a:lnSpc>
              <a:spcBef>
                <a:spcPts val="300"/>
              </a:spcBef>
              <a:defRPr sz="1200"/>
            </a:lvl2pPr>
            <a:lvl3pPr>
              <a:lnSpc>
                <a:spcPct val="110000"/>
              </a:lnSpc>
              <a:spcBef>
                <a:spcPts val="300"/>
              </a:spcBef>
              <a:defRPr sz="1200"/>
            </a:lvl3pPr>
            <a:lvl4pPr>
              <a:lnSpc>
                <a:spcPct val="110000"/>
              </a:lnSpc>
              <a:spcBef>
                <a:spcPts val="300"/>
              </a:spcBef>
              <a:defRPr sz="1200"/>
            </a:lvl4pPr>
            <a:lvl5pPr>
              <a:lnSpc>
                <a:spcPct val="110000"/>
              </a:lnSpc>
              <a:spcBef>
                <a:spcPts val="300"/>
              </a:spcBef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BF58400D-D82C-4FB0-8595-19EA2FE3ED1E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84574" y="4004824"/>
            <a:ext cx="2628000" cy="2088000"/>
          </a:xfrm>
          <a:pattFill prst="wdUpDiag">
            <a:fgClr>
              <a:schemeClr val="accent5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3176318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C00460-B3CB-4570-89E6-0E2BEAED7D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5292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0" imgH="429" progId="TCLayout.ActiveDocument.1">
                  <p:embed/>
                </p:oleObj>
              </mc:Choice>
              <mc:Fallback>
                <p:oleObj name="think-cell Slide" r:id="rId4" imgW="420" imgH="42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C00460-B3CB-4570-89E6-0E2BEAED7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B7DD112-0CE0-4C90-A8A6-710CBF7530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BB76BB7C-9EB3-4744-8A8A-530012181A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4755514"/>
            <a:ext cx="11233149" cy="1408760"/>
          </a:xfrm>
        </p:spPr>
        <p:txBody>
          <a:bodyPr>
            <a:normAutofit/>
          </a:bodyPr>
          <a:lstStyle>
            <a:lvl1pPr marL="0" indent="0" algn="l">
              <a:buNone/>
              <a:defRPr sz="28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000EE5F-C97B-45D9-8069-074DD5C0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3" y="1916113"/>
            <a:ext cx="11084867" cy="2603605"/>
          </a:xfrm>
        </p:spPr>
        <p:txBody>
          <a:bodyPr anchor="b">
            <a:noAutofit/>
          </a:bodyPr>
          <a:lstStyle>
            <a:lvl1pPr algn="l">
              <a:defRPr sz="6600" kern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30494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big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CC365E-1451-49E2-87C7-1144346592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DD5FD5-B59B-44CF-974E-6D6142FD3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76251"/>
            <a:ext cx="3600000" cy="5616574"/>
          </a:xfrm>
        </p:spPr>
        <p:txBody>
          <a:bodyPr rIns="18000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200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000" b="1" spc="0" baseline="0"/>
            </a:lvl2pPr>
            <a:lvl3pPr marL="0" indent="0">
              <a:buNone/>
              <a:defRPr spc="0" baseline="0"/>
            </a:lvl3pPr>
            <a:lvl4pPr marL="216000">
              <a:defRPr spc="0" baseline="0"/>
            </a:lvl4pPr>
            <a:lvl5pPr marL="432000">
              <a:defRPr spc="0" baseline="0"/>
            </a:lvl5pPr>
          </a:lstStyle>
          <a:p>
            <a:pPr lvl="0"/>
            <a:r>
              <a:rPr lang="en-US" noProof="0"/>
              <a:t>Click to edit Master title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 bene</a:t>
            </a: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B2C78C3E-9552-467C-A1F6-BE2B88D597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6FCEB5EA-01BD-4908-8EA0-72B6FAF040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21A9973-E053-4D19-8B8D-CFE97D5D0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E916EED-C1C0-4C07-8ADE-F30C7E0959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293FF952-C637-4B66-8635-2BD729FD691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3856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561">
          <p15:clr>
            <a:srgbClr val="FBAE40"/>
          </p15:clr>
        </p15:guide>
        <p15:guide id="3" pos="51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ags" Target="../tags/tag21.xml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20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oleObject" Target="../embeddings/oleObject15.bin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tags" Target="../tags/tag31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tags" Target="../tags/tag30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theme" Target="../theme/theme3.xml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tags" Target="../tags/tag67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tags" Target="../tags/tag66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theme" Target="../theme/theme4.xml"/><Relationship Id="rId37" Type="http://schemas.openxmlformats.org/officeDocument/2006/relationships/image" Target="../media/image21.png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oleObject" Target="../embeddings/oleObject33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image" Target="../media/image21.png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tags" Target="../tags/tag98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oleObject" Target="../embeddings/oleObject49.bin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tags" Target="../tags/tag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9CC7DD-C414-48C7-92CF-596732911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413721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20" imgH="429" progId="TCLayout.ActiveDocument.1">
                  <p:embed/>
                </p:oleObj>
              </mc:Choice>
              <mc:Fallback>
                <p:oleObj name="think-cell Slide" r:id="rId16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9CC7DD-C414-48C7-92CF-596732911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93CBA3B-EDA1-4EAB-A194-0BADAA9F97AC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B211ED-544F-4BDA-BB93-2D2CD219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5075" y="6425409"/>
            <a:ext cx="69489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A75BE-B104-4D10-B621-844508130452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89F40B-CF1B-4C82-9646-27F14BAFF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3950" y="6425409"/>
            <a:ext cx="454174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Nobel Biocare PowerPoint Template 16-9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530F1-2606-4CCC-A677-BCE0A07C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9352" y="6425409"/>
            <a:ext cx="476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8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50" r:id="rId2"/>
    <p:sldLayoutId id="2147483665" r:id="rId3"/>
    <p:sldLayoutId id="2147483666" r:id="rId4"/>
    <p:sldLayoutId id="2147483694" r:id="rId5"/>
    <p:sldLayoutId id="2147483695" r:id="rId6"/>
    <p:sldLayoutId id="2147483790" r:id="rId7"/>
    <p:sldLayoutId id="2147483667" r:id="rId8"/>
    <p:sldLayoutId id="2147483668" r:id="rId9"/>
    <p:sldLayoutId id="2147483761" r:id="rId10"/>
    <p:sldLayoutId id="2147483763" r:id="rId11"/>
    <p:sldLayoutId id="2147483792" r:id="rId12"/>
  </p:sldLayoutIdLst>
  <p:transition spd="slow">
    <p:wip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772" userDrawn="1">
          <p15:clr>
            <a:srgbClr val="F26B43"/>
          </p15:clr>
        </p15:guide>
        <p15:guide id="5" pos="3908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  <p15:guide id="15" orient="horz" pos="3584" userDrawn="1">
          <p15:clr>
            <a:srgbClr val="F26B43"/>
          </p15:clr>
        </p15:guide>
        <p15:guide id="16" orient="horz" pos="38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948F510-6A42-4D25-BBAD-9CBB223CEA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779013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20" imgH="429" progId="TCLayout.ActiveDocument.1">
                  <p:embed/>
                </p:oleObj>
              </mc:Choice>
              <mc:Fallback>
                <p:oleObj name="think-cell Slide" r:id="rId12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948F510-6A42-4D25-BBAD-9CBB223CE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2837B11-D288-4477-A01C-8B534B26B2A4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</a:t>
            </a:r>
            <a:r>
              <a:rPr lang="en-US" noProof="0" dirty="0"/>
              <a:t>level</a:t>
            </a:r>
            <a:endParaRPr lang="en-US" dirty="0"/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  <a:endParaRPr lang="en-US" dirty="0"/>
          </a:p>
          <a:p>
            <a:pPr lvl="3"/>
            <a:r>
              <a:rPr lang="en-US" dirty="0"/>
              <a:t>Fourth </a:t>
            </a:r>
            <a:r>
              <a:rPr lang="en-US" noProof="0" dirty="0"/>
              <a:t>level</a:t>
            </a:r>
            <a:endParaRPr lang="en-US" dirty="0"/>
          </a:p>
          <a:p>
            <a:pPr lvl="4"/>
            <a:r>
              <a:rPr lang="en-US" dirty="0"/>
              <a:t>Fifth </a:t>
            </a:r>
            <a:r>
              <a:rPr lang="en-US" noProof="0" dirty="0"/>
              <a:t>level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6" r:id="rId6"/>
    <p:sldLayoutId id="2147483787" r:id="rId7"/>
    <p:sldLayoutId id="2147483791" r:id="rId8"/>
  </p:sldLayoutIdLst>
  <p:transition spd="slow">
    <p:wip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pos="3772">
          <p15:clr>
            <a:srgbClr val="F26B43"/>
          </p15:clr>
        </p15:guide>
        <p15:guide id="5" pos="3908">
          <p15:clr>
            <a:srgbClr val="F26B43"/>
          </p15:clr>
        </p15:guide>
        <p15:guide id="6" orient="horz" pos="913">
          <p15:clr>
            <a:srgbClr val="F26B43"/>
          </p15:clr>
        </p15:guide>
        <p15:guide id="7" orient="horz" pos="300">
          <p15:clr>
            <a:srgbClr val="F26B43"/>
          </p15:clr>
        </p15:guide>
        <p15:guide id="8" orient="horz" pos="1071">
          <p15:clr>
            <a:srgbClr val="F26B43"/>
          </p15:clr>
        </p15:guide>
        <p15:guide id="15" orient="horz" pos="3584">
          <p15:clr>
            <a:srgbClr val="F26B43"/>
          </p15:clr>
        </p15:guide>
        <p15:guide id="16" orient="horz" pos="38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9CC7DD-C414-48C7-92CF-596732911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829906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6" imgW="420" imgH="429" progId="TCLayout.ActiveDocument.1">
                  <p:embed/>
                </p:oleObj>
              </mc:Choice>
              <mc:Fallback>
                <p:oleObj name="think-cell Folie" r:id="rId26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9CC7DD-C414-48C7-92CF-596732911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93CBA3B-EDA1-4EAB-A194-0BADAA9F97AC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B211ED-544F-4BDA-BB93-2D2CD219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5075" y="6425409"/>
            <a:ext cx="69489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F3116-7EE7-47AA-AC8A-FFE8DD8A63D4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89F40B-CF1B-4C82-9646-27F14BAFF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3950" y="6425409"/>
            <a:ext cx="454174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530F1-2606-4CCC-A677-BCE0A07C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9352" y="6425409"/>
            <a:ext cx="476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8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1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pos="3772">
          <p15:clr>
            <a:srgbClr val="F26B43"/>
          </p15:clr>
        </p15:guide>
        <p15:guide id="5" pos="3908">
          <p15:clr>
            <a:srgbClr val="F26B43"/>
          </p15:clr>
        </p15:guide>
        <p15:guide id="6" orient="horz" pos="913">
          <p15:clr>
            <a:srgbClr val="F26B43"/>
          </p15:clr>
        </p15:guide>
        <p15:guide id="7" orient="horz" pos="300">
          <p15:clr>
            <a:srgbClr val="F26B43"/>
          </p15:clr>
        </p15:guide>
        <p15:guide id="8" orient="horz" pos="1071">
          <p15:clr>
            <a:srgbClr val="F26B43"/>
          </p15:clr>
        </p15:guide>
        <p15:guide id="15" orient="horz" pos="3584">
          <p15:clr>
            <a:srgbClr val="F26B43"/>
          </p15:clr>
        </p15:guide>
        <p15:guide id="16" orient="horz" pos="38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9CC7DD-C414-48C7-92CF-596732911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36232712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420" imgH="429" progId="TCLayout.ActiveDocument.1">
                  <p:embed/>
                </p:oleObj>
              </mc:Choice>
              <mc:Fallback>
                <p:oleObj name="think-cell Slide" r:id="rId35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9CC7DD-C414-48C7-92CF-596732911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93CBA3B-EDA1-4EAB-A194-0BADAA9F97AC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B211ED-544F-4BDA-BB93-2D2CD219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5075" y="6425409"/>
            <a:ext cx="69489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89F40B-CF1B-4C82-9646-27F14BAFF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3950" y="6425409"/>
            <a:ext cx="454174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530F1-2606-4CCC-A677-BCE0A07C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9352" y="6425409"/>
            <a:ext cx="476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8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6952" y="523949"/>
            <a:ext cx="1305452" cy="43109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19C0C16-F841-47F7-99B4-35E90A4DBF64}"/>
              </a:ext>
            </a:extLst>
          </p:cNvPr>
          <p:cNvSpPr/>
          <p:nvPr userDrawn="1"/>
        </p:nvSpPr>
        <p:spPr>
          <a:xfrm>
            <a:off x="1380519" y="6456465"/>
            <a:ext cx="2394886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/>
            <a:r>
              <a:rPr lang="en-US" sz="1000"/>
              <a:t>CONFIDENTIAL –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61977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  <p:sldLayoutId id="2147483847" r:id="rId29"/>
    <p:sldLayoutId id="2147483848" r:id="rId30"/>
    <p:sldLayoutId id="2147483849" r:id="rId3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pos="3772">
          <p15:clr>
            <a:srgbClr val="F26B43"/>
          </p15:clr>
        </p15:guide>
        <p15:guide id="5" pos="3908">
          <p15:clr>
            <a:srgbClr val="F26B43"/>
          </p15:clr>
        </p15:guide>
        <p15:guide id="6" orient="horz" pos="913">
          <p15:clr>
            <a:srgbClr val="F26B43"/>
          </p15:clr>
        </p15:guide>
        <p15:guide id="7" orient="horz" pos="300">
          <p15:clr>
            <a:srgbClr val="F26B43"/>
          </p15:clr>
        </p15:guide>
        <p15:guide id="8" orient="horz" pos="1071">
          <p15:clr>
            <a:srgbClr val="F26B43"/>
          </p15:clr>
        </p15:guide>
        <p15:guide id="15" orient="horz" pos="3584">
          <p15:clr>
            <a:srgbClr val="F26B43"/>
          </p15:clr>
        </p15:guide>
        <p15:guide id="16" orient="horz" pos="383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9CC7DD-C414-48C7-92CF-596732911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2413721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420" imgH="429" progId="TCLayout.ActiveDocument.1">
                  <p:embed/>
                </p:oleObj>
              </mc:Choice>
              <mc:Fallback>
                <p:oleObj name="think-cell Slide" r:id="rId31" imgW="420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9CC7DD-C414-48C7-92CF-596732911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93CBA3B-EDA1-4EAB-A194-0BADAA9F97AC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BE00ACF-1072-4E70-AE8D-F252D48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6433"/>
            <a:ext cx="9869359" cy="9629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DE2C6E-B14A-46FA-8162-F7D3C3A9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00213"/>
            <a:ext cx="11233150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B211ED-544F-4BDA-BB93-2D2CD219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5075" y="6425409"/>
            <a:ext cx="694899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89F40B-CF1B-4C82-9646-27F14BAFF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3950" y="6425409"/>
            <a:ext cx="454174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530F1-2606-4CCC-A677-BCE0A07C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9352" y="6425409"/>
            <a:ext cx="476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8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ED25-F67B-4389-AF81-088E5999745F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B6F840C-2113-4640-8BB0-1DBC3429906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6952" y="523949"/>
            <a:ext cx="1305452" cy="4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2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  <p:sldLayoutId id="2147483877" r:id="rId27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2000" b="1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pos="3772">
          <p15:clr>
            <a:srgbClr val="F26B43"/>
          </p15:clr>
        </p15:guide>
        <p15:guide id="5" pos="3908">
          <p15:clr>
            <a:srgbClr val="F26B43"/>
          </p15:clr>
        </p15:guide>
        <p15:guide id="6" orient="horz" pos="913">
          <p15:clr>
            <a:srgbClr val="F26B43"/>
          </p15:clr>
        </p15:guide>
        <p15:guide id="7" orient="horz" pos="300">
          <p15:clr>
            <a:srgbClr val="F26B43"/>
          </p15:clr>
        </p15:guide>
        <p15:guide id="8" orient="horz" pos="1071">
          <p15:clr>
            <a:srgbClr val="F26B43"/>
          </p15:clr>
        </p15:guide>
        <p15:guide id="15" orient="horz" pos="3584">
          <p15:clr>
            <a:srgbClr val="F26B43"/>
          </p15:clr>
        </p15:guide>
        <p15:guide id="16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50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6.bin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67.bin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6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3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chart" Target="../charts/chart4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9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9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7.xml"/><Relationship Id="rId6" Type="http://schemas.openxmlformats.org/officeDocument/2006/relationships/image" Target="../media/image38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4.bin"/><Relationship Id="rId9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8.xml"/><Relationship Id="rId6" Type="http://schemas.openxmlformats.org/officeDocument/2006/relationships/image" Target="../media/image42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48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4E81668-B163-489C-A8FB-B6F7D49FF9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Customer facing </a:t>
            </a:r>
            <a:r>
              <a:rPr lang="en-US" dirty="0"/>
              <a:t>p</a:t>
            </a:r>
            <a:r>
              <a:rPr lang="en-US"/>
              <a:t>resentation</a:t>
            </a:r>
            <a:endParaRPr lang="en-US" dirty="0"/>
          </a:p>
          <a:p>
            <a:endParaRPr lang="de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9A50F-46E2-4717-AA48-A090CDB61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creos </a:t>
            </a:r>
            <a:r>
              <a:rPr lang="fr-CH" dirty="0" err="1"/>
              <a:t>syntogain</a:t>
            </a:r>
            <a:endParaRPr lang="de-CH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AEECE-3B25-4C90-BC9D-55C3B1D03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85404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F925DD81-19E0-4A89-84F6-ADF796B1E74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F925DD81-19E0-4A89-84F6-ADF796B1E7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8D9882BA-3E3E-49EC-8181-450DE2A338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339264-FEF9-4D92-8C06-61878C8BE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070688"/>
            <a:ext cx="11233150" cy="5296702"/>
          </a:xfrm>
        </p:spPr>
        <p:txBody>
          <a:bodyPr/>
          <a:lstStyle/>
          <a:p>
            <a:r>
              <a:rPr lang="en-US" dirty="0"/>
              <a:t>Biomimetic calcium deficient HA vs traditional sintered HA</a:t>
            </a:r>
          </a:p>
          <a:p>
            <a:pPr lvl="3"/>
            <a:r>
              <a:rPr lang="en-US" dirty="0"/>
              <a:t>Main differentiation of creos </a:t>
            </a:r>
            <a:r>
              <a:rPr lang="en-US" dirty="0" err="1"/>
              <a:t>syntogain</a:t>
            </a:r>
            <a:r>
              <a:rPr lang="en-US" dirty="0"/>
              <a:t> granules is the </a:t>
            </a:r>
            <a:r>
              <a:rPr lang="fr-FR" dirty="0" err="1"/>
              <a:t>manufacturing</a:t>
            </a:r>
            <a:r>
              <a:rPr lang="fr-FR" dirty="0"/>
              <a:t> process </a:t>
            </a:r>
            <a:r>
              <a:rPr lang="en-US" dirty="0"/>
              <a:t>leading to the precipitation of </a:t>
            </a:r>
            <a:r>
              <a:rPr lang="en-US" b="1" dirty="0"/>
              <a:t>Calcium Deficient Hydroxyapatite (CDHA)</a:t>
            </a:r>
          </a:p>
          <a:p>
            <a:pPr lvl="3"/>
            <a:endParaRPr lang="en-US" b="1" dirty="0">
              <a:solidFill>
                <a:schemeClr val="tx1"/>
              </a:solidFill>
            </a:endParaRPr>
          </a:p>
          <a:p>
            <a:pPr lvl="3"/>
            <a:endParaRPr lang="en-US" b="1" dirty="0"/>
          </a:p>
          <a:p>
            <a:pPr lvl="3"/>
            <a:endParaRPr lang="en-US" b="1" dirty="0">
              <a:solidFill>
                <a:schemeClr val="tx1"/>
              </a:solidFill>
            </a:endParaRPr>
          </a:p>
          <a:p>
            <a:pPr lvl="3"/>
            <a:endParaRPr lang="en-US" b="1" dirty="0"/>
          </a:p>
          <a:p>
            <a:pPr lvl="3"/>
            <a:endParaRPr lang="en-US" b="1" dirty="0">
              <a:solidFill>
                <a:schemeClr val="tx1"/>
              </a:solidFill>
            </a:endParaRPr>
          </a:p>
          <a:p>
            <a:pPr lvl="3"/>
            <a:endParaRPr lang="en-US" b="1" dirty="0">
              <a:solidFill>
                <a:schemeClr val="tx1"/>
              </a:solidFill>
            </a:endParaRPr>
          </a:p>
          <a:p>
            <a:pPr lvl="3"/>
            <a:endParaRPr lang="en-US" b="1" dirty="0"/>
          </a:p>
          <a:p>
            <a:pPr lvl="3"/>
            <a:endParaRPr lang="en-US" b="1" dirty="0">
              <a:solidFill>
                <a:schemeClr val="tx1"/>
              </a:solidFill>
            </a:endParaRPr>
          </a:p>
          <a:p>
            <a:pPr lvl="3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0EE971-173B-4D42-9DF1-3C848DC7F0E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815075" y="6468952"/>
            <a:ext cx="694899" cy="216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F1148-1BBC-4F6B-83F3-2AD205DC07D6}" type="datetime1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12.05.2022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61F3FE-DBF5-420B-9F50-AD8B7547CD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79352" y="6468952"/>
            <a:ext cx="476250" cy="216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ED25-F67B-4389-AF81-088E5999745F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AA21DB-D7E7-45B4-9262-C8925406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84" y="138089"/>
            <a:ext cx="9869359" cy="714337"/>
          </a:xfrm>
        </p:spPr>
        <p:txBody>
          <a:bodyPr/>
          <a:lstStyle/>
          <a:p>
            <a:r>
              <a:rPr lang="en-US" sz="2800" dirty="0"/>
              <a:t>Technology base – Synthetic bone graft generalities</a:t>
            </a:r>
          </a:p>
        </p:txBody>
      </p:sp>
      <p:pic>
        <p:nvPicPr>
          <p:cNvPr id="14" name="Google Shape;350;p7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293" y="2267476"/>
            <a:ext cx="4342978" cy="244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1;p72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23" y="2267477"/>
            <a:ext cx="4342979" cy="244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2;p72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06" t="30291" r="23412" b="25279"/>
          <a:stretch/>
        </p:blipFill>
        <p:spPr>
          <a:xfrm>
            <a:off x="8549446" y="3488934"/>
            <a:ext cx="2547780" cy="1789518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353;p72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28" t="45385" r="38303" b="4541"/>
          <a:stretch/>
        </p:blipFill>
        <p:spPr>
          <a:xfrm>
            <a:off x="2784186" y="3488934"/>
            <a:ext cx="2547781" cy="1885180"/>
          </a:xfrm>
          <a:prstGeom prst="rect">
            <a:avLst/>
          </a:prstGeom>
          <a:noFill/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Google Shape;354;p72"/>
          <p:cNvSpPr txBox="1">
            <a:spLocks/>
          </p:cNvSpPr>
          <p:nvPr/>
        </p:nvSpPr>
        <p:spPr>
          <a:xfrm>
            <a:off x="969056" y="4732162"/>
            <a:ext cx="3723967" cy="1566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 ExtraBold"/>
                <a:cs typeface="Open Sans ExtraBold"/>
                <a:sym typeface="Open Sans ExtraBold"/>
              </a:rPr>
              <a:t>CURRENT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 ExtraBold"/>
                <a:cs typeface="Open Sans ExtraBold"/>
                <a:sym typeface="Open Sans ExtraBold"/>
              </a:rPr>
              <a:t>SYNTHETICS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High-temperature, passivated materials, unable to interact with the host</a:t>
            </a:r>
          </a:p>
        </p:txBody>
      </p:sp>
      <p:sp>
        <p:nvSpPr>
          <p:cNvPr id="18" name="Google Shape;354;p72"/>
          <p:cNvSpPr txBox="1">
            <a:spLocks/>
          </p:cNvSpPr>
          <p:nvPr/>
        </p:nvSpPr>
        <p:spPr>
          <a:xfrm>
            <a:off x="6693581" y="4726952"/>
            <a:ext cx="4121493" cy="1566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 ExtraBold"/>
                <a:cs typeface="Open Sans ExtraBold"/>
                <a:sym typeface="Open Sans ExtraBold"/>
              </a:rPr>
              <a:t>BIOMIMETIC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Similar to the mineral phase of bone. Calcium deficient hydroxyapatite crystals grow slowly at low temperature to mimic the structure and composition of human bone.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722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D37ED-2D5F-4499-8981-901C8A0369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z="6000" dirty="0"/>
              <a:t>Product </a:t>
            </a:r>
            <a:r>
              <a:rPr lang="fr-CH" sz="6000" dirty="0" err="1"/>
              <a:t>features</a:t>
            </a:r>
            <a:endParaRPr lang="de-CH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24C6E-2041-415B-B69A-288A6359C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1676977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7D80AE-DDB9-4706-A077-0346A6A4C039}"/>
              </a:ext>
            </a:extLst>
          </p:cNvPr>
          <p:cNvSpPr/>
          <p:nvPr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A7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F4D13-D438-4EC9-AF0E-92BA60115064}"/>
              </a:ext>
            </a:extLst>
          </p:cNvPr>
          <p:cNvSpPr txBox="1">
            <a:spLocks/>
          </p:cNvSpPr>
          <p:nvPr/>
        </p:nvSpPr>
        <p:spPr>
          <a:xfrm>
            <a:off x="177457" y="247647"/>
            <a:ext cx="3709485" cy="5616574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600" dirty="0"/>
              <a:t>Unique composition of the </a:t>
            </a:r>
            <a:r>
              <a:rPr lang="fr-CH" sz="3600" dirty="0" err="1"/>
              <a:t>material</a:t>
            </a:r>
            <a:r>
              <a:rPr lang="fr-CH" sz="3600" dirty="0"/>
              <a:t> </a:t>
            </a:r>
            <a:r>
              <a:rPr lang="fr-CH" sz="3600" dirty="0" err="1"/>
              <a:t>that</a:t>
            </a:r>
            <a:r>
              <a:rPr lang="fr-CH" sz="3600" dirty="0"/>
              <a:t> </a:t>
            </a:r>
            <a:r>
              <a:rPr lang="fr-CH" sz="3600" dirty="0" err="1"/>
              <a:t>is</a:t>
            </a:r>
            <a:r>
              <a:rPr lang="fr-CH" sz="3600" dirty="0"/>
              <a:t> </a:t>
            </a:r>
            <a:r>
              <a:rPr lang="fr-CH" sz="3600" dirty="0" err="1"/>
              <a:t>biomimetic</a:t>
            </a:r>
            <a:endParaRPr lang="de-CH" sz="440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55FDAE9-0643-464D-9F30-9CDB196A80D6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9215022-86D4-4852-84F6-C3226CC5761B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12</a:t>
            </a:fld>
            <a:endParaRPr lang="en-US" sz="7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441C5-1574-4BFB-9464-42D6971FC436}"/>
              </a:ext>
            </a:extLst>
          </p:cNvPr>
          <p:cNvSpPr txBox="1"/>
          <p:nvPr/>
        </p:nvSpPr>
        <p:spPr>
          <a:xfrm>
            <a:off x="4405842" y="1567812"/>
            <a:ext cx="7443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80 % of Calcium Deficient Hydroxyapatite (CDHA)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20% of </a:t>
            </a:r>
            <a:r>
              <a:rPr lang="en-US" sz="2000" dirty="0">
                <a:sym typeface="Symbol" panose="05050102010706020507" pitchFamily="18" charset="2"/>
              </a:rPr>
              <a:t>-</a:t>
            </a:r>
            <a:r>
              <a:rPr lang="en-US" sz="2000" dirty="0"/>
              <a:t>TCP (beta-tricalcium phosphate).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Biomimetic:</a:t>
            </a:r>
            <a:r>
              <a:rPr lang="en-US" sz="2000" dirty="0"/>
              <a:t> mimics human bone that is also made of CDHA.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The closer a material resembles human bone, the better it is for bone formation.</a:t>
            </a:r>
          </a:p>
        </p:txBody>
      </p:sp>
    </p:spTree>
    <p:extLst>
      <p:ext uri="{BB962C8B-B14F-4D97-AF65-F5344CB8AC3E}">
        <p14:creationId xmlns:p14="http://schemas.microsoft.com/office/powerpoint/2010/main" val="13219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89DD7B5-6489-43BE-A1CE-E4C65A57539A}"/>
              </a:ext>
            </a:extLst>
          </p:cNvPr>
          <p:cNvSpPr txBox="1"/>
          <p:nvPr/>
        </p:nvSpPr>
        <p:spPr>
          <a:xfrm>
            <a:off x="6289775" y="196675"/>
            <a:ext cx="3098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High specific surface area</a:t>
            </a:r>
          </a:p>
          <a:p>
            <a:r>
              <a:rPr lang="en-US" sz="1600" b="1" dirty="0">
                <a:sym typeface="Wingdings" panose="05000000000000000000" pitchFamily="2" charset="2"/>
              </a:rPr>
              <a:t> helps the cells to attach for the bone generation.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7D80AE-DDB9-4706-A077-0346A6A4C039}"/>
              </a:ext>
            </a:extLst>
          </p:cNvPr>
          <p:cNvSpPr/>
          <p:nvPr/>
        </p:nvSpPr>
        <p:spPr>
          <a:xfrm>
            <a:off x="0" y="0"/>
            <a:ext cx="3547855" cy="6858000"/>
          </a:xfrm>
          <a:prstGeom prst="rect">
            <a:avLst/>
          </a:prstGeom>
          <a:solidFill>
            <a:srgbClr val="FED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F4D13-D438-4EC9-AF0E-92BA60115064}"/>
              </a:ext>
            </a:extLst>
          </p:cNvPr>
          <p:cNvSpPr txBox="1">
            <a:spLocks/>
          </p:cNvSpPr>
          <p:nvPr/>
        </p:nvSpPr>
        <p:spPr>
          <a:xfrm>
            <a:off x="75857" y="247647"/>
            <a:ext cx="3467443" cy="5616574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Microscopic surface made of nanocrystals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55FDAE9-0643-464D-9F30-9CDB196A80D6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9215022-86D4-4852-84F6-C3226CC5761B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13</a:t>
            </a:fld>
            <a:endParaRPr lang="en-US" sz="7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2D1BB8-739E-4DC3-91A9-6FF4903021C8}"/>
              </a:ext>
            </a:extLst>
          </p:cNvPr>
          <p:cNvSpPr txBox="1"/>
          <p:nvPr/>
        </p:nvSpPr>
        <p:spPr>
          <a:xfrm>
            <a:off x="3725312" y="2993320"/>
            <a:ext cx="5205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High microporosity </a:t>
            </a: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enhancing bone ingrowth.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7D7B79-4CDA-4602-9D7A-C334AD543664}"/>
              </a:ext>
            </a:extLst>
          </p:cNvPr>
          <p:cNvSpPr txBox="1"/>
          <p:nvPr/>
        </p:nvSpPr>
        <p:spPr>
          <a:xfrm>
            <a:off x="6289775" y="2287488"/>
            <a:ext cx="24076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baseline="0" dirty="0">
                <a:latin typeface="Calibri" panose="020F0502020204030204" pitchFamily="34" charset="0"/>
              </a:rPr>
              <a:t>The specific surface area was measured by nitrogen adsorption</a:t>
            </a:r>
            <a:r>
              <a:rPr lang="en-US" sz="1100" b="0" i="0" u="none" strike="noStrike" baseline="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de-CH" sz="11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BF4AC6-89E3-46F3-8B1A-A33BB98F03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74" y="4115568"/>
            <a:ext cx="2153454" cy="12669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36BAFB-89A0-4F5F-BC0E-355F6BE585E2}"/>
              </a:ext>
            </a:extLst>
          </p:cNvPr>
          <p:cNvSpPr txBox="1"/>
          <p:nvPr/>
        </p:nvSpPr>
        <p:spPr>
          <a:xfrm>
            <a:off x="536096" y="5390102"/>
            <a:ext cx="2569636" cy="324232"/>
          </a:xfrm>
          <a:prstGeom prst="rect">
            <a:avLst/>
          </a:prstGeom>
          <a:noFill/>
          <a:ln w="28575">
            <a:noFill/>
          </a:ln>
        </p:spPr>
        <p:txBody>
          <a:bodyPr wrap="square" numCol="1" rtlCol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CDHA crystallinity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3970A21-0949-431D-B95D-65667F73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4353" y="3464247"/>
            <a:ext cx="5353248" cy="31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DEE9DB-A2B9-4764-A9A0-229E039B3641}"/>
              </a:ext>
            </a:extLst>
          </p:cNvPr>
          <p:cNvSpPr txBox="1"/>
          <p:nvPr/>
        </p:nvSpPr>
        <p:spPr>
          <a:xfrm>
            <a:off x="9177054" y="3603416"/>
            <a:ext cx="28056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100" dirty="0"/>
              <a:t>Natural </a:t>
            </a:r>
            <a:r>
              <a:rPr lang="de-CH" sz="1100" dirty="0" err="1"/>
              <a:t>bone</a:t>
            </a:r>
            <a:r>
              <a:rPr lang="de-CH" sz="1100" dirty="0"/>
              <a:t> (Bio-Oss, </a:t>
            </a:r>
            <a:r>
              <a:rPr lang="de-CH" sz="1100" dirty="0" err="1"/>
              <a:t>xenograft</a:t>
            </a:r>
            <a:r>
              <a:rPr lang="de-CH" sz="1100" dirty="0"/>
              <a:t>) </a:t>
            </a:r>
            <a:r>
              <a:rPr lang="de-CH" sz="1100" dirty="0" err="1"/>
              <a:t>starts</a:t>
            </a:r>
            <a:r>
              <a:rPr lang="de-CH" sz="1100" dirty="0"/>
              <a:t> in </a:t>
            </a:r>
            <a:r>
              <a:rPr lang="de-CH" sz="1100" dirty="0" err="1"/>
              <a:t>the</a:t>
            </a:r>
            <a:r>
              <a:rPr lang="de-CH" sz="1100" dirty="0"/>
              <a:t> </a:t>
            </a:r>
            <a:r>
              <a:rPr lang="de-CH" sz="1100" dirty="0" err="1"/>
              <a:t>nanometer</a:t>
            </a:r>
            <a:r>
              <a:rPr lang="de-CH" sz="1100" dirty="0"/>
              <a:t> </a:t>
            </a:r>
            <a:r>
              <a:rPr lang="de-CH" sz="1100" dirty="0" err="1"/>
              <a:t>size</a:t>
            </a:r>
            <a:r>
              <a:rPr lang="de-CH" sz="1100" dirty="0"/>
              <a:t> </a:t>
            </a:r>
            <a:r>
              <a:rPr lang="de-CH" sz="1100" dirty="0" err="1"/>
              <a:t>scale</a:t>
            </a:r>
            <a:r>
              <a:rPr lang="de-CH" sz="1100" dirty="0"/>
              <a:t>. – </a:t>
            </a:r>
            <a:r>
              <a:rPr lang="de-CH" sz="1100" dirty="0" err="1"/>
              <a:t>comparable</a:t>
            </a:r>
            <a:r>
              <a:rPr lang="de-CH" sz="1100" dirty="0"/>
              <a:t> </a:t>
            </a:r>
            <a:r>
              <a:rPr lang="de-CH" sz="1100" dirty="0" err="1"/>
              <a:t>to</a:t>
            </a:r>
            <a:r>
              <a:rPr lang="de-CH" sz="1100" dirty="0"/>
              <a:t> human </a:t>
            </a:r>
            <a:r>
              <a:rPr lang="de-CH" sz="1100" dirty="0" err="1"/>
              <a:t>bone</a:t>
            </a:r>
            <a:r>
              <a:rPr lang="de-CH" sz="11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100" dirty="0"/>
              <a:t>creos </a:t>
            </a:r>
            <a:r>
              <a:rPr lang="de-CH" sz="1100" dirty="0" err="1"/>
              <a:t>syntogain</a:t>
            </a:r>
            <a:r>
              <a:rPr lang="de-CH" sz="1100" dirty="0"/>
              <a:t> </a:t>
            </a:r>
            <a:r>
              <a:rPr lang="de-CH" sz="1100" dirty="0" err="1"/>
              <a:t>has</a:t>
            </a:r>
            <a:r>
              <a:rPr lang="de-CH" sz="1100" dirty="0"/>
              <a:t> </a:t>
            </a:r>
            <a:r>
              <a:rPr lang="de-CH" sz="1100" dirty="0" err="1"/>
              <a:t>pore</a:t>
            </a:r>
            <a:r>
              <a:rPr lang="de-CH" sz="1100" dirty="0"/>
              <a:t> </a:t>
            </a:r>
            <a:r>
              <a:rPr lang="de-CH" sz="1100" dirty="0" err="1"/>
              <a:t>sizes</a:t>
            </a:r>
            <a:r>
              <a:rPr lang="de-CH" sz="1100" dirty="0"/>
              <a:t> in </a:t>
            </a:r>
            <a:r>
              <a:rPr lang="de-CH" sz="1100" dirty="0" err="1"/>
              <a:t>the</a:t>
            </a:r>
            <a:r>
              <a:rPr lang="de-CH" sz="1100" dirty="0"/>
              <a:t> </a:t>
            </a:r>
            <a:r>
              <a:rPr lang="de-CH" sz="1100" dirty="0" err="1"/>
              <a:t>nanometer</a:t>
            </a:r>
            <a:r>
              <a:rPr lang="de-CH" sz="1100" dirty="0"/>
              <a:t> </a:t>
            </a:r>
            <a:r>
              <a:rPr lang="de-CH" sz="1100" dirty="0" err="1"/>
              <a:t>size</a:t>
            </a:r>
            <a:r>
              <a:rPr lang="de-CH" sz="1100" dirty="0"/>
              <a:t> </a:t>
            </a:r>
            <a:r>
              <a:rPr lang="de-CH" sz="1100" dirty="0" err="1"/>
              <a:t>scale</a:t>
            </a:r>
            <a:r>
              <a:rPr lang="de-CH" sz="1100" dirty="0"/>
              <a:t>, </a:t>
            </a:r>
            <a:r>
              <a:rPr lang="de-CH" sz="1100" dirty="0" err="1"/>
              <a:t>which</a:t>
            </a:r>
            <a:r>
              <a:rPr lang="de-CH" sz="1100" dirty="0"/>
              <a:t> </a:t>
            </a:r>
            <a:r>
              <a:rPr lang="de-CH" sz="1100" dirty="0" err="1"/>
              <a:t>is</a:t>
            </a:r>
            <a:r>
              <a:rPr lang="de-CH" sz="1100" dirty="0"/>
              <a:t> not </a:t>
            </a:r>
            <a:r>
              <a:rPr lang="de-CH" sz="1100" dirty="0" err="1"/>
              <a:t>the</a:t>
            </a:r>
            <a:r>
              <a:rPr lang="de-CH" sz="1100" dirty="0"/>
              <a:t> </a:t>
            </a:r>
            <a:r>
              <a:rPr lang="de-CH" sz="1100" dirty="0" err="1"/>
              <a:t>case</a:t>
            </a:r>
            <a:r>
              <a:rPr lang="de-CH" sz="1100" dirty="0"/>
              <a:t> </a:t>
            </a:r>
            <a:r>
              <a:rPr lang="de-CH" sz="1100" dirty="0" err="1"/>
              <a:t>with</a:t>
            </a:r>
            <a:r>
              <a:rPr lang="de-CH" sz="1100" dirty="0"/>
              <a:t> </a:t>
            </a:r>
            <a:r>
              <a:rPr lang="de-CH" sz="1100" dirty="0" err="1"/>
              <a:t>another</a:t>
            </a:r>
            <a:r>
              <a:rPr lang="de-CH" sz="1100" dirty="0"/>
              <a:t> classic </a:t>
            </a:r>
            <a:r>
              <a:rPr lang="de-CH" sz="1100" dirty="0" err="1"/>
              <a:t>sintered</a:t>
            </a:r>
            <a:r>
              <a:rPr lang="de-CH" sz="1100" dirty="0"/>
              <a:t> </a:t>
            </a:r>
            <a:r>
              <a:rPr lang="de-CH" sz="1100" dirty="0" err="1"/>
              <a:t>calcium</a:t>
            </a:r>
            <a:r>
              <a:rPr lang="de-CH" sz="1100" dirty="0"/>
              <a:t> </a:t>
            </a:r>
            <a:r>
              <a:rPr lang="de-CH" sz="1100" dirty="0" err="1"/>
              <a:t>phosphate</a:t>
            </a:r>
            <a:r>
              <a:rPr lang="de-CH" sz="1100" dirty="0"/>
              <a:t>.</a:t>
            </a:r>
          </a:p>
          <a:p>
            <a:endParaRPr lang="de-CH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 nano/micro porosity similar to the natural bone’s structure allows good inflow of blood, cell colonization and reliable bone formation.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creos </a:t>
            </a:r>
            <a:r>
              <a:rPr lang="en-US" sz="1100" dirty="0" err="1"/>
              <a:t>syntogain</a:t>
            </a:r>
            <a:r>
              <a:rPr lang="en-US" sz="1100" dirty="0"/>
              <a:t> mimics the natural porosity of bone.</a:t>
            </a:r>
            <a:endParaRPr lang="de-CH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4BDE17-1CC7-4375-95AD-00DB98812066}"/>
              </a:ext>
            </a:extLst>
          </p:cNvPr>
          <p:cNvCxnSpPr>
            <a:cxnSpLocks/>
          </p:cNvCxnSpPr>
          <p:nvPr/>
        </p:nvCxnSpPr>
        <p:spPr>
          <a:xfrm flipH="1" flipV="1">
            <a:off x="3822357" y="2872003"/>
            <a:ext cx="7975943" cy="13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E9871A-B682-4CE2-91C8-56CD80B24910}"/>
              </a:ext>
            </a:extLst>
          </p:cNvPr>
          <p:cNvSpPr txBox="1"/>
          <p:nvPr/>
        </p:nvSpPr>
        <p:spPr>
          <a:xfrm rot="16200000">
            <a:off x="2660350" y="4725978"/>
            <a:ext cx="22768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rgbClr val="111111"/>
                </a:solidFill>
                <a:latin typeface="Roboto" panose="02000000000000000000" pitchFamily="2" charset="0"/>
              </a:rPr>
              <a:t>P</a:t>
            </a:r>
            <a:r>
              <a:rPr lang="de-CH" sz="1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ore </a:t>
            </a:r>
            <a:r>
              <a:rPr lang="de-CH" sz="14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volume</a:t>
            </a:r>
            <a:r>
              <a:rPr lang="de-CH" sz="1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de-CH" sz="14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distribution</a:t>
            </a:r>
            <a:endParaRPr lang="de-CH" sz="14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8E9A94-7773-4079-BCAB-7D4C29721257}"/>
              </a:ext>
            </a:extLst>
          </p:cNvPr>
          <p:cNvSpPr/>
          <p:nvPr/>
        </p:nvSpPr>
        <p:spPr>
          <a:xfrm>
            <a:off x="4876800" y="5003800"/>
            <a:ext cx="1701800" cy="109046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9D561E-5C31-4F07-A844-AD341E48DC3D}"/>
              </a:ext>
            </a:extLst>
          </p:cNvPr>
          <p:cNvSpPr txBox="1"/>
          <p:nvPr/>
        </p:nvSpPr>
        <p:spPr>
          <a:xfrm>
            <a:off x="4476750" y="4749061"/>
            <a:ext cx="2501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 err="1">
                <a:solidFill>
                  <a:schemeClr val="accent1"/>
                </a:solidFill>
              </a:rPr>
              <a:t>Nanometer</a:t>
            </a:r>
            <a:r>
              <a:rPr lang="fr-CH" sz="1100" dirty="0">
                <a:solidFill>
                  <a:schemeClr val="accent1"/>
                </a:solidFill>
              </a:rPr>
              <a:t> size </a:t>
            </a:r>
            <a:r>
              <a:rPr lang="fr-CH" sz="1100" dirty="0" err="1">
                <a:solidFill>
                  <a:schemeClr val="accent1"/>
                </a:solidFill>
              </a:rPr>
              <a:t>scale</a:t>
            </a:r>
            <a:endParaRPr lang="de-CH" sz="1100" dirty="0">
              <a:solidFill>
                <a:schemeClr val="accent1"/>
              </a:solidFill>
            </a:endParaRPr>
          </a:p>
        </p:txBody>
      </p:sp>
      <p:graphicFrame>
        <p:nvGraphicFramePr>
          <p:cNvPr id="23" name="Gráfico 11">
            <a:extLst>
              <a:ext uri="{FF2B5EF4-FFF2-40B4-BE49-F238E27FC236}">
                <a16:creationId xmlns:a16="http://schemas.microsoft.com/office/drawing/2014/main" id="{3FB38708-9AF3-478F-B1AA-5EE5311070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630679"/>
              </p:ext>
            </p:extLst>
          </p:nvPr>
        </p:nvGraphicFramePr>
        <p:xfrm>
          <a:off x="3714750" y="260181"/>
          <a:ext cx="2407700" cy="245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808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7D80AE-DDB9-4706-A077-0346A6A4C039}"/>
              </a:ext>
            </a:extLst>
          </p:cNvPr>
          <p:cNvSpPr/>
          <p:nvPr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7A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F4D13-D438-4EC9-AF0E-92BA60115064}"/>
              </a:ext>
            </a:extLst>
          </p:cNvPr>
          <p:cNvSpPr txBox="1">
            <a:spLocks/>
          </p:cNvSpPr>
          <p:nvPr/>
        </p:nvSpPr>
        <p:spPr>
          <a:xfrm>
            <a:off x="177457" y="247647"/>
            <a:ext cx="3709485" cy="5616574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600" dirty="0"/>
              <a:t>The </a:t>
            </a:r>
            <a:r>
              <a:rPr lang="fr-CH" sz="3600" dirty="0" err="1"/>
              <a:t>bone</a:t>
            </a:r>
            <a:r>
              <a:rPr lang="fr-CH" sz="3600" dirty="0"/>
              <a:t> </a:t>
            </a:r>
            <a:r>
              <a:rPr lang="fr-CH" sz="3600" dirty="0" err="1"/>
              <a:t>is</a:t>
            </a:r>
            <a:r>
              <a:rPr lang="fr-CH" sz="3600" dirty="0"/>
              <a:t> stable</a:t>
            </a:r>
            <a:endParaRPr lang="de-CH" sz="440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55FDAE9-0643-464D-9F30-9CDB196A80D6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9215022-86D4-4852-84F6-C3226CC5761B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14</a:t>
            </a:fld>
            <a:endParaRPr lang="en-US" sz="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06C4FA-DE9C-44ED-B607-1A2B40F61CA9}"/>
              </a:ext>
            </a:extLst>
          </p:cNvPr>
          <p:cNvSpPr txBox="1"/>
          <p:nvPr/>
        </p:nvSpPr>
        <p:spPr>
          <a:xfrm>
            <a:off x="4277032" y="6008439"/>
            <a:ext cx="762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000" b="0" i="1" u="none" strike="noStrike" baseline="0" dirty="0">
                <a:latin typeface="OpenSans-Italic"/>
              </a:rPr>
              <a:t>*Raymond Y, </a:t>
            </a:r>
            <a:r>
              <a:rPr lang="de-CH" sz="1000" b="0" i="1" u="none" strike="noStrike" baseline="0" dirty="0" err="1">
                <a:latin typeface="OpenSans-Italic"/>
              </a:rPr>
              <a:t>Pastorino</a:t>
            </a:r>
            <a:r>
              <a:rPr lang="de-CH" sz="1000" b="0" i="1" u="none" strike="noStrike" baseline="0" dirty="0">
                <a:latin typeface="OpenSans-Italic"/>
              </a:rPr>
              <a:t> D, Ginebreda I, et al. </a:t>
            </a:r>
            <a:r>
              <a:rPr lang="de-CH" sz="1000" b="0" i="1" u="none" strike="noStrike" baseline="0" dirty="0" err="1">
                <a:latin typeface="OpenSans-Italic"/>
              </a:rPr>
              <a:t>Computed</a:t>
            </a:r>
            <a:r>
              <a:rPr lang="de-CH" sz="1000" b="0" i="1" u="none" strike="noStrike" baseline="0" dirty="0">
                <a:latin typeface="OpenSans-Italic"/>
              </a:rPr>
              <a:t> </a:t>
            </a:r>
            <a:r>
              <a:rPr lang="de-CH" sz="1000" b="0" i="1" u="none" strike="noStrike" baseline="0" dirty="0" err="1">
                <a:latin typeface="OpenSans-Italic"/>
              </a:rPr>
              <a:t>tomography</a:t>
            </a:r>
            <a:r>
              <a:rPr lang="de-CH" sz="1000" b="0" i="1" u="none" strike="noStrike" baseline="0" dirty="0">
                <a:latin typeface="OpenSans-Italic"/>
              </a:rPr>
              <a:t> and </a:t>
            </a:r>
            <a:r>
              <a:rPr lang="de-CH" sz="1000" b="0" i="1" u="none" strike="noStrike" baseline="0" dirty="0" err="1">
                <a:latin typeface="OpenSans-Italic"/>
              </a:rPr>
              <a:t>histological</a:t>
            </a:r>
            <a:r>
              <a:rPr lang="de-CH" sz="1000" b="0" i="1" u="none" strike="noStrike" baseline="0" dirty="0">
                <a:latin typeface="OpenSans-Italic"/>
              </a:rPr>
              <a:t> </a:t>
            </a:r>
            <a:r>
              <a:rPr lang="de-CH" sz="1000" b="0" i="1" u="none" strike="noStrike" baseline="0" dirty="0" err="1">
                <a:latin typeface="OpenSans-Italic"/>
              </a:rPr>
              <a:t>evaluation</a:t>
            </a:r>
            <a:r>
              <a:rPr lang="de-CH" sz="1000" b="0" i="1" u="none" strike="noStrike" baseline="0" dirty="0">
                <a:latin typeface="OpenSans-Italic"/>
              </a:rPr>
              <a:t> </a:t>
            </a:r>
            <a:r>
              <a:rPr lang="de-CH" sz="1000" b="0" i="1" u="none" strike="noStrike" baseline="0" dirty="0" err="1">
                <a:latin typeface="OpenSans-Italic"/>
              </a:rPr>
              <a:t>of</a:t>
            </a:r>
            <a:r>
              <a:rPr lang="de-CH" sz="1000" b="0" i="1" u="none" strike="noStrike" baseline="0" dirty="0">
                <a:latin typeface="OpenSans-Italic"/>
              </a:rPr>
              <a:t> </a:t>
            </a:r>
            <a:r>
              <a:rPr lang="de-CH" sz="1000" b="0" i="1" u="none" strike="noStrike" baseline="0" dirty="0" err="1">
                <a:latin typeface="OpenSans-Italic"/>
              </a:rPr>
              <a:t>xenogenic</a:t>
            </a:r>
            <a:r>
              <a:rPr lang="de-CH" sz="1000" b="0" i="1" u="none" strike="noStrike" baseline="0" dirty="0">
                <a:latin typeface="OpenSans-Italic"/>
              </a:rPr>
              <a:t> and </a:t>
            </a:r>
            <a:r>
              <a:rPr lang="de-CH" sz="1000" b="0" i="1" u="none" strike="noStrike" baseline="0" dirty="0" err="1">
                <a:latin typeface="OpenSans-Italic"/>
              </a:rPr>
              <a:t>biomimetic</a:t>
            </a:r>
            <a:r>
              <a:rPr lang="de-CH" sz="1000" b="0" i="1" u="none" strike="noStrike" baseline="0" dirty="0">
                <a:latin typeface="OpenSans-Italic"/>
              </a:rPr>
              <a:t> </a:t>
            </a:r>
            <a:r>
              <a:rPr lang="de-CH" sz="1000" b="0" i="1" u="none" strike="noStrike" baseline="0" dirty="0" err="1">
                <a:latin typeface="OpenSans-Italic"/>
              </a:rPr>
              <a:t>bone</a:t>
            </a:r>
            <a:r>
              <a:rPr lang="de-CH" sz="1000" b="0" i="1" u="none" strike="noStrike" baseline="0" dirty="0">
                <a:latin typeface="OpenSans-Italic"/>
              </a:rPr>
              <a:t> grafts in </a:t>
            </a:r>
            <a:r>
              <a:rPr lang="de-CH" sz="1000" b="0" i="1" u="none" strike="noStrike" baseline="0" dirty="0" err="1">
                <a:latin typeface="OpenSans-Italic"/>
              </a:rPr>
              <a:t>three</a:t>
            </a:r>
            <a:r>
              <a:rPr lang="de-CH" sz="1000" b="0" i="1" u="none" strike="noStrike" baseline="0" dirty="0">
                <a:latin typeface="OpenSans-Italic"/>
              </a:rPr>
              <a:t>-wall alveolar </a:t>
            </a:r>
            <a:r>
              <a:rPr lang="de-CH" sz="1000" b="0" i="1" u="none" strike="noStrike" baseline="0" dirty="0" err="1">
                <a:latin typeface="OpenSans-Italic"/>
              </a:rPr>
              <a:t>defects</a:t>
            </a:r>
            <a:r>
              <a:rPr lang="de-CH" sz="1000" b="0" i="1" u="none" strike="noStrike" baseline="0" dirty="0">
                <a:latin typeface="OpenSans-Italic"/>
              </a:rPr>
              <a:t> in </a:t>
            </a:r>
            <a:r>
              <a:rPr lang="de-CH" sz="1000" b="0" i="1" u="none" strike="noStrike" baseline="0" dirty="0" err="1">
                <a:latin typeface="OpenSans-Italic"/>
              </a:rPr>
              <a:t>minipigs</a:t>
            </a:r>
            <a:r>
              <a:rPr lang="de-CH" sz="1000" b="0" i="1" u="none" strike="noStrike" baseline="0" dirty="0">
                <a:latin typeface="OpenSans-Italic"/>
              </a:rPr>
              <a:t>. Clinical Oral </a:t>
            </a:r>
            <a:r>
              <a:rPr lang="de-CH" sz="1000" b="0" i="1" u="none" strike="noStrike" baseline="0" dirty="0" err="1">
                <a:latin typeface="OpenSans-Italic"/>
              </a:rPr>
              <a:t>Investigations</a:t>
            </a:r>
            <a:r>
              <a:rPr lang="de-CH" sz="1000" b="0" i="1" u="none" strike="noStrike" baseline="0" dirty="0">
                <a:latin typeface="OpenSans-Italic"/>
              </a:rPr>
              <a:t> 2021. https://doi.org/10.1007/s00784-021-03956-y</a:t>
            </a:r>
            <a:endParaRPr lang="de-CH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FE34D-22D4-4D0C-A9DE-C01A3B18A208}"/>
              </a:ext>
            </a:extLst>
          </p:cNvPr>
          <p:cNvSpPr txBox="1"/>
          <p:nvPr/>
        </p:nvSpPr>
        <p:spPr>
          <a:xfrm>
            <a:off x="4241857" y="191728"/>
            <a:ext cx="5860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/>
              <a:t>Randomized</a:t>
            </a:r>
            <a:r>
              <a:rPr lang="fr-CH" sz="1600" b="1" dirty="0"/>
              <a:t> </a:t>
            </a:r>
            <a:r>
              <a:rPr lang="fr-CH" sz="1600" b="1" dirty="0" err="1"/>
              <a:t>Clinical</a:t>
            </a:r>
            <a:r>
              <a:rPr lang="fr-CH" sz="1600" b="1" dirty="0"/>
              <a:t> Trial: </a:t>
            </a:r>
            <a:r>
              <a:rPr lang="en-US" sz="1600" dirty="0"/>
              <a:t>Non-inferiority established for creos </a:t>
            </a:r>
            <a:r>
              <a:rPr lang="en-US" sz="1600" dirty="0" err="1"/>
              <a:t>syntogain</a:t>
            </a:r>
            <a:r>
              <a:rPr lang="en-US" sz="1600" dirty="0"/>
              <a:t> when compared to Bio-Oss in terms of vertical and horizontal changes.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661F9A-C9C3-485D-931B-EF7701A07679}"/>
              </a:ext>
            </a:extLst>
          </p:cNvPr>
          <p:cNvCxnSpPr/>
          <p:nvPr/>
        </p:nvCxnSpPr>
        <p:spPr>
          <a:xfrm>
            <a:off x="4277032" y="3296265"/>
            <a:ext cx="73023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11E520-F42C-4645-B651-70D68C18B175}"/>
              </a:ext>
            </a:extLst>
          </p:cNvPr>
          <p:cNvSpPr txBox="1"/>
          <p:nvPr/>
        </p:nvSpPr>
        <p:spPr>
          <a:xfrm>
            <a:off x="4277033" y="3463275"/>
            <a:ext cx="2326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/>
              <a:t>Clinical</a:t>
            </a:r>
            <a:r>
              <a:rPr lang="fr-CH" sz="1600" b="1" dirty="0"/>
              <a:t> cases:</a:t>
            </a:r>
          </a:p>
          <a:p>
            <a:r>
              <a:rPr lang="en-US" sz="1600" dirty="0"/>
              <a:t>Bone is stable and it maintains the volume of the defect.</a:t>
            </a:r>
          </a:p>
          <a:p>
            <a:endParaRPr lang="en-US" sz="1600" dirty="0"/>
          </a:p>
          <a:p>
            <a:r>
              <a:rPr lang="en-US" sz="1000" i="1" dirty="0"/>
              <a:t>(courtesy of Dr </a:t>
            </a:r>
            <a:r>
              <a:rPr lang="en-US" sz="1000" i="1" dirty="0" err="1"/>
              <a:t>Ginebrada</a:t>
            </a:r>
            <a:r>
              <a:rPr lang="en-US" sz="1000" i="1" dirty="0"/>
              <a:t>)</a:t>
            </a:r>
            <a:endParaRPr lang="de-CH" sz="1000" i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FD6C65-32E8-4AF1-A50B-01E129BE4B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15" y="3519112"/>
            <a:ext cx="3942119" cy="10894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C784FA-6CC8-4EB4-9542-9FE8322823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987" y="4779554"/>
            <a:ext cx="3559573" cy="1118810"/>
          </a:xfrm>
          <a:prstGeom prst="rect">
            <a:avLst/>
          </a:prstGeom>
        </p:spPr>
      </p:pic>
      <p:graphicFrame>
        <p:nvGraphicFramePr>
          <p:cNvPr id="24" name="Gráfico 12">
            <a:extLst>
              <a:ext uri="{FF2B5EF4-FFF2-40B4-BE49-F238E27FC236}">
                <a16:creationId xmlns:a16="http://schemas.microsoft.com/office/drawing/2014/main" id="{C5A8DC8D-1DF7-4200-8CE8-FD64DDC3F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683045"/>
              </p:ext>
            </p:extLst>
          </p:nvPr>
        </p:nvGraphicFramePr>
        <p:xfrm>
          <a:off x="4376814" y="1192251"/>
          <a:ext cx="4488673" cy="1933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81E3059-C7B7-4F0C-806F-B83B2E300C52}"/>
              </a:ext>
            </a:extLst>
          </p:cNvPr>
          <p:cNvSpPr txBox="1"/>
          <p:nvPr/>
        </p:nvSpPr>
        <p:spPr>
          <a:xfrm>
            <a:off x="9177901" y="1495732"/>
            <a:ext cx="2661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Measurements were made on CBCT, based on anatomical reference points (sinus floor or mandibular canal)</a:t>
            </a:r>
          </a:p>
        </p:txBody>
      </p:sp>
    </p:spTree>
    <p:extLst>
      <p:ext uri="{BB962C8B-B14F-4D97-AF65-F5344CB8AC3E}">
        <p14:creationId xmlns:p14="http://schemas.microsoft.com/office/powerpoint/2010/main" val="10637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7D80AE-DDB9-4706-A077-0346A6A4C039}"/>
              </a:ext>
            </a:extLst>
          </p:cNvPr>
          <p:cNvSpPr/>
          <p:nvPr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FFA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F4D13-D438-4EC9-AF0E-92BA60115064}"/>
              </a:ext>
            </a:extLst>
          </p:cNvPr>
          <p:cNvSpPr txBox="1">
            <a:spLocks/>
          </p:cNvSpPr>
          <p:nvPr/>
        </p:nvSpPr>
        <p:spPr>
          <a:xfrm>
            <a:off x="177457" y="247647"/>
            <a:ext cx="3709485" cy="5616574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In addition:</a:t>
            </a:r>
          </a:p>
          <a:p>
            <a:r>
              <a:rPr lang="en-US" sz="4400" dirty="0"/>
              <a:t>A unique round shape of the granules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55FDAE9-0643-464D-9F30-9CDB196A80D6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9215022-86D4-4852-84F6-C3226CC5761B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15</a:t>
            </a:fld>
            <a:endParaRPr lang="en-US" sz="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1C41D-7A26-459D-AA73-D15D6B109AA7}"/>
              </a:ext>
            </a:extLst>
          </p:cNvPr>
          <p:cNvSpPr txBox="1"/>
          <p:nvPr/>
        </p:nvSpPr>
        <p:spPr>
          <a:xfrm>
            <a:off x="4266972" y="1370088"/>
            <a:ext cx="5108676" cy="170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Making it easy to apply in situ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Avoiding stacking effect.</a:t>
            </a:r>
          </a:p>
          <a:p>
            <a:pPr>
              <a:lnSpc>
                <a:spcPct val="150000"/>
              </a:lnSpc>
            </a:pPr>
            <a:endParaRPr lang="de-CH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70B735-E1E0-49B1-B0D8-D4671A8A70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234" y="2704788"/>
            <a:ext cx="3244710" cy="2419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6CB57A-BD93-4E1E-84BB-663845250A22}"/>
              </a:ext>
            </a:extLst>
          </p:cNvPr>
          <p:cNvSpPr txBox="1"/>
          <p:nvPr/>
        </p:nvSpPr>
        <p:spPr>
          <a:xfrm>
            <a:off x="8865487" y="3631874"/>
            <a:ext cx="251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1" u="none" strike="noStrike" baseline="0" dirty="0">
                <a:latin typeface="+mj-lt"/>
              </a:rPr>
              <a:t>Scheme representing the packing effect of different granules’</a:t>
            </a:r>
          </a:p>
          <a:p>
            <a:pPr algn="l"/>
            <a:r>
              <a:rPr lang="de-CH" sz="1200" b="0" i="1" u="none" strike="noStrike" baseline="0" dirty="0" err="1">
                <a:latin typeface="+mj-lt"/>
              </a:rPr>
              <a:t>morphologies</a:t>
            </a:r>
            <a:r>
              <a:rPr lang="de-CH" sz="1200" b="0" i="1" u="none" strike="noStrike" baseline="0" dirty="0">
                <a:latin typeface="+mj-lt"/>
              </a:rPr>
              <a:t> after </a:t>
            </a:r>
            <a:r>
              <a:rPr lang="de-CH" sz="1200" b="0" i="1" u="none" strike="noStrike" baseline="0" dirty="0" err="1">
                <a:latin typeface="+mj-lt"/>
              </a:rPr>
              <a:t>vibrations</a:t>
            </a:r>
            <a:r>
              <a:rPr lang="de-CH" sz="1200" b="0" i="1" u="none" strike="noStrike" baseline="0" dirty="0">
                <a:latin typeface="+mj-lt"/>
              </a:rPr>
              <a:t> and </a:t>
            </a:r>
            <a:r>
              <a:rPr lang="de-CH" sz="1200" b="0" i="1" u="none" strike="noStrike" baseline="0" dirty="0" err="1">
                <a:latin typeface="+mj-lt"/>
              </a:rPr>
              <a:t>micromovements</a:t>
            </a:r>
            <a:endParaRPr lang="de-CH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07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7D80AE-DDB9-4706-A077-0346A6A4C039}"/>
              </a:ext>
            </a:extLst>
          </p:cNvPr>
          <p:cNvSpPr/>
          <p:nvPr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F4D13-D438-4EC9-AF0E-92BA60115064}"/>
              </a:ext>
            </a:extLst>
          </p:cNvPr>
          <p:cNvSpPr txBox="1">
            <a:spLocks/>
          </p:cNvSpPr>
          <p:nvPr/>
        </p:nvSpPr>
        <p:spPr>
          <a:xfrm>
            <a:off x="177457" y="247647"/>
            <a:ext cx="3709485" cy="5616574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bg1"/>
                </a:solidFill>
              </a:rPr>
              <a:t>In addition:</a:t>
            </a:r>
          </a:p>
          <a:p>
            <a:r>
              <a:rPr lang="en-US" sz="4200" dirty="0">
                <a:solidFill>
                  <a:schemeClr val="bg1"/>
                </a:solidFill>
              </a:rPr>
              <a:t>High hydrophilicity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55FDAE9-0643-464D-9F30-9CDB196A80D6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9215022-86D4-4852-84F6-C3226CC5761B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16</a:t>
            </a:fld>
            <a:endParaRPr lang="en-US" sz="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0DCCEF-DAE4-4901-AF60-B73D38E346E9}"/>
              </a:ext>
            </a:extLst>
          </p:cNvPr>
          <p:cNvSpPr txBox="1"/>
          <p:nvPr/>
        </p:nvSpPr>
        <p:spPr>
          <a:xfrm>
            <a:off x="3974592" y="671251"/>
            <a:ext cx="5169408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  <a:defRPr sz="2400"/>
            </a:lvl1pPr>
            <a:lvl2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  <a:defRPr sz="2400"/>
            </a:lvl2pPr>
          </a:lstStyle>
          <a:p>
            <a:pPr lvl="1"/>
            <a:r>
              <a:rPr lang="en-US" dirty="0"/>
              <a:t>Allowing an easy hydration.</a:t>
            </a:r>
          </a:p>
          <a:p>
            <a:pPr lvl="1"/>
            <a:r>
              <a:rPr lang="en-US" dirty="0"/>
              <a:t>Easy granule handling. </a:t>
            </a:r>
          </a:p>
          <a:p>
            <a:endParaRPr lang="de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13E244-C735-43D1-9A7F-B47DEA0BCDBA}"/>
              </a:ext>
            </a:extLst>
          </p:cNvPr>
          <p:cNvSpPr txBox="1"/>
          <p:nvPr/>
        </p:nvSpPr>
        <p:spPr>
          <a:xfrm>
            <a:off x="5412609" y="5687769"/>
            <a:ext cx="2562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Average quantity of absorbed water by 3 cc of BGS after </a:t>
            </a:r>
            <a:r>
              <a:rPr lang="en-US" sz="1100" dirty="0" err="1"/>
              <a:t>stabilisation</a:t>
            </a:r>
            <a:endParaRPr lang="de-CH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2FC392-9E7D-446A-B830-A49D103DB6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946" y="1960856"/>
            <a:ext cx="3915990" cy="36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7D80AE-DDB9-4706-A077-0346A6A4C039}"/>
              </a:ext>
            </a:extLst>
          </p:cNvPr>
          <p:cNvSpPr/>
          <p:nvPr/>
        </p:nvSpPr>
        <p:spPr>
          <a:xfrm>
            <a:off x="0" y="0"/>
            <a:ext cx="3543300" cy="6858000"/>
          </a:xfrm>
          <a:prstGeom prst="rect">
            <a:avLst/>
          </a:prstGeom>
          <a:solidFill>
            <a:srgbClr val="A7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F4D13-D438-4EC9-AF0E-92BA60115064}"/>
              </a:ext>
            </a:extLst>
          </p:cNvPr>
          <p:cNvSpPr txBox="1">
            <a:spLocks/>
          </p:cNvSpPr>
          <p:nvPr/>
        </p:nvSpPr>
        <p:spPr>
          <a:xfrm>
            <a:off x="177457" y="247647"/>
            <a:ext cx="3709485" cy="5616574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In addition:</a:t>
            </a:r>
          </a:p>
          <a:p>
            <a:r>
              <a:rPr lang="en-US" sz="4400" dirty="0"/>
              <a:t>It is non-sintered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55FDAE9-0643-464D-9F30-9CDB196A80D6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9215022-86D4-4852-84F6-C3226CC5761B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17</a:t>
            </a:fld>
            <a:endParaRPr lang="en-US" sz="7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6A402E-0B6D-45FA-92B3-9D6353658A65}"/>
              </a:ext>
            </a:extLst>
          </p:cNvPr>
          <p:cNvSpPr txBox="1"/>
          <p:nvPr/>
        </p:nvSpPr>
        <p:spPr>
          <a:xfrm>
            <a:off x="3720758" y="1131329"/>
            <a:ext cx="82937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b="1" dirty="0"/>
              <a:t>Sintering (</a:t>
            </a:r>
            <a:r>
              <a:rPr lang="en-US" sz="1400" b="1" dirty="0" err="1"/>
              <a:t>frittage</a:t>
            </a:r>
            <a:r>
              <a:rPr lang="en-US" sz="1400" b="1" dirty="0"/>
              <a:t>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= Formation of the granular material (from powder) using heat, without melting it.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Sintering temperature enables to control microstructural properties : crystallinity, grain size, density, and microporosity.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Those microstructural properties greatly influence the performance of hydroxyapatite.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Better bioactivity for hydroxyapatite scaffold can be achieved using a lower temperature manufacturing.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sz="1400" b="1" dirty="0"/>
              <a:t>Problem of sintering synthetic hydroxyapatite</a:t>
            </a:r>
          </a:p>
          <a:p>
            <a:pPr>
              <a:spcBef>
                <a:spcPts val="1200"/>
              </a:spcBef>
              <a:tabLst>
                <a:tab pos="444500" algn="l"/>
                <a:tab pos="723900" algn="l"/>
                <a:tab pos="990600" algn="l"/>
              </a:tabLst>
            </a:pPr>
            <a:r>
              <a:rPr lang="en-US" sz="1400" dirty="0">
                <a:sym typeface="Wingdings" panose="05000000000000000000" pitchFamily="2" charset="2"/>
              </a:rPr>
              <a:t>	</a:t>
            </a:r>
            <a:r>
              <a:rPr lang="en-US" sz="1200" dirty="0">
                <a:sym typeface="Wingdings" panose="05000000000000000000" pitchFamily="2" charset="2"/>
              </a:rPr>
              <a:t> Reduces micropores (</a:t>
            </a:r>
            <a:r>
              <a:rPr lang="en-US" sz="1200" dirty="0" err="1">
                <a:sym typeface="Wingdings" panose="05000000000000000000" pitchFamily="2" charset="2"/>
              </a:rPr>
              <a:t>Weibrich</a:t>
            </a:r>
            <a:r>
              <a:rPr lang="en-US" sz="1200" dirty="0">
                <a:sym typeface="Wingdings" panose="05000000000000000000" pitchFamily="2" charset="2"/>
              </a:rPr>
              <a:t> et al. 2000) and </a:t>
            </a:r>
            <a:r>
              <a:rPr lang="en-US" sz="1200" dirty="0" err="1">
                <a:sym typeface="Wingdings" panose="05000000000000000000" pitchFamily="2" charset="2"/>
              </a:rPr>
              <a:t>osteoconductivity</a:t>
            </a:r>
            <a:r>
              <a:rPr lang="en-US" sz="1200" dirty="0">
                <a:sym typeface="Wingdings" panose="05000000000000000000" pitchFamily="2" charset="2"/>
              </a:rPr>
              <a:t> (Henkel et al. 2006).</a:t>
            </a:r>
          </a:p>
          <a:p>
            <a:pPr>
              <a:spcBef>
                <a:spcPts val="1200"/>
              </a:spcBef>
              <a:tabLst>
                <a:tab pos="444500" algn="l"/>
                <a:tab pos="723900" algn="l"/>
                <a:tab pos="990600" algn="l"/>
              </a:tabLst>
            </a:pPr>
            <a:endParaRPr lang="de-CH" sz="1400" dirty="0"/>
          </a:p>
          <a:p>
            <a:pPr>
              <a:spcBef>
                <a:spcPts val="1200"/>
              </a:spcBef>
              <a:tabLst>
                <a:tab pos="444500" algn="l"/>
                <a:tab pos="723900" algn="l"/>
                <a:tab pos="990600" algn="l"/>
              </a:tabLst>
            </a:pPr>
            <a:r>
              <a:rPr lang="de-CH" sz="1400" b="1" dirty="0"/>
              <a:t>creos™ </a:t>
            </a:r>
            <a:r>
              <a:rPr lang="de-CH" sz="1400" b="1" dirty="0" err="1"/>
              <a:t>syntogain</a:t>
            </a:r>
            <a:r>
              <a:rPr lang="de-CH" sz="1400" b="1" dirty="0"/>
              <a:t> </a:t>
            </a:r>
            <a:r>
              <a:rPr lang="de-CH" sz="1400" b="1" dirty="0" err="1"/>
              <a:t>is</a:t>
            </a:r>
            <a:r>
              <a:rPr lang="de-CH" sz="1400" b="1" dirty="0"/>
              <a:t> not-</a:t>
            </a:r>
            <a:r>
              <a:rPr lang="de-CH" sz="1400" b="1" dirty="0" err="1"/>
              <a:t>sintered</a:t>
            </a:r>
            <a:endParaRPr lang="de-CH" sz="1400" b="1" dirty="0"/>
          </a:p>
          <a:p>
            <a:pPr marL="730250" indent="-285750">
              <a:spcBef>
                <a:spcPts val="1200"/>
              </a:spcBef>
              <a:buFont typeface="Wingdings" panose="05000000000000000000" pitchFamily="2" charset="2"/>
              <a:buChar char="à"/>
              <a:tabLst>
                <a:tab pos="444500" algn="l"/>
                <a:tab pos="723900" algn="l"/>
                <a:tab pos="990600" algn="l"/>
              </a:tabLst>
            </a:pPr>
            <a:r>
              <a:rPr lang="en-US" sz="1200" dirty="0"/>
              <a:t>Micropores and </a:t>
            </a:r>
            <a:r>
              <a:rPr lang="en-US" sz="1200" dirty="0" err="1"/>
              <a:t>osteoconductivity</a:t>
            </a:r>
            <a:r>
              <a:rPr lang="en-US" sz="1200" dirty="0"/>
              <a:t> are not reduced.</a:t>
            </a:r>
          </a:p>
          <a:p>
            <a:pPr marL="730250" indent="-285750">
              <a:spcBef>
                <a:spcPts val="1200"/>
              </a:spcBef>
              <a:buFont typeface="Wingdings" panose="05000000000000000000" pitchFamily="2" charset="2"/>
              <a:buChar char="à"/>
              <a:tabLst>
                <a:tab pos="444500" algn="l"/>
                <a:tab pos="723900" algn="l"/>
                <a:tab pos="990600" algn="l"/>
              </a:tabLst>
            </a:pPr>
            <a:r>
              <a:rPr lang="en-US" sz="1200" dirty="0"/>
              <a:t>Better for the bone regeneration.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9360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7D80AE-DDB9-4706-A077-0346A6A4C039}"/>
              </a:ext>
            </a:extLst>
          </p:cNvPr>
          <p:cNvSpPr/>
          <p:nvPr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FED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F4D13-D438-4EC9-AF0E-92BA60115064}"/>
              </a:ext>
            </a:extLst>
          </p:cNvPr>
          <p:cNvSpPr txBox="1">
            <a:spLocks/>
          </p:cNvSpPr>
          <p:nvPr/>
        </p:nvSpPr>
        <p:spPr>
          <a:xfrm>
            <a:off x="177457" y="247647"/>
            <a:ext cx="3709485" cy="5616574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/>
              <a:t>In addition:</a:t>
            </a:r>
          </a:p>
          <a:p>
            <a:r>
              <a:rPr lang="en-US" sz="4400" dirty="0"/>
              <a:t>One of the largest Randomized Clinical Trials 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55FDAE9-0643-464D-9F30-9CDB196A80D6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9215022-86D4-4852-84F6-C3226CC5761B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18</a:t>
            </a:fld>
            <a:endParaRPr lang="en-US" sz="70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433EC94-92A6-42A4-9DE6-5F42B8274641}"/>
              </a:ext>
            </a:extLst>
          </p:cNvPr>
          <p:cNvSpPr txBox="1">
            <a:spLocks/>
          </p:cNvSpPr>
          <p:nvPr/>
        </p:nvSpPr>
        <p:spPr>
          <a:xfrm>
            <a:off x="4241857" y="247647"/>
            <a:ext cx="7659857" cy="302190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2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Efficacy of MimetikOss in alveolar ridge preservation</a:t>
            </a:r>
          </a:p>
          <a:p>
            <a:r>
              <a:rPr lang="en-US" sz="1800" dirty="0"/>
              <a:t>before implant placement:</a:t>
            </a:r>
          </a:p>
          <a:p>
            <a:r>
              <a:rPr lang="en-US" sz="1800" dirty="0"/>
              <a:t>A multicenter Randomized Controlled Trial</a:t>
            </a:r>
          </a:p>
          <a:p>
            <a:pPr lvl="3"/>
            <a:r>
              <a:rPr lang="en-US" sz="1400" b="1" dirty="0"/>
              <a:t>Objective: </a:t>
            </a:r>
            <a:r>
              <a:rPr lang="en-US" sz="1400" dirty="0"/>
              <a:t>Non-inferior study comparing the efficacy of MimetikOss against Bio-Oss</a:t>
            </a:r>
          </a:p>
          <a:p>
            <a:pPr lvl="3"/>
            <a:r>
              <a:rPr lang="en-US" sz="1400" b="1" dirty="0"/>
              <a:t>Population: </a:t>
            </a:r>
            <a:r>
              <a:rPr lang="en-US" sz="1400" dirty="0"/>
              <a:t>102 patients randomly separated in two double-blind groups</a:t>
            </a:r>
          </a:p>
          <a:p>
            <a:pPr lvl="3"/>
            <a:r>
              <a:rPr lang="en-US" sz="1400" b="1" dirty="0"/>
              <a:t>Indication: </a:t>
            </a:r>
            <a:r>
              <a:rPr lang="en-US" sz="1400" dirty="0"/>
              <a:t>Alveolar preservation followed by implant placement at 6 months with a</a:t>
            </a:r>
            <a:r>
              <a:rPr lang="en-US" sz="1400" b="1" dirty="0"/>
              <a:t> </a:t>
            </a:r>
            <a:r>
              <a:rPr lang="en-US" sz="1400" dirty="0"/>
              <a:t>follow-up of 12 months</a:t>
            </a:r>
          </a:p>
          <a:p>
            <a:pPr lvl="3"/>
            <a:r>
              <a:rPr lang="en-US" sz="1400" b="1" dirty="0"/>
              <a:t>Multicenter study: </a:t>
            </a:r>
            <a:r>
              <a:rPr lang="en-US" sz="1400" dirty="0"/>
              <a:t>8 centers across Spain and Chile</a:t>
            </a:r>
          </a:p>
          <a:p>
            <a:pPr lvl="3"/>
            <a:r>
              <a:rPr lang="en-US" sz="1400" dirty="0"/>
              <a:t>Authors:</a:t>
            </a:r>
          </a:p>
          <a:p>
            <a:pPr lvl="3"/>
            <a:endParaRPr lang="en-US" sz="14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0" name="Google Shape;524;p86">
            <a:extLst>
              <a:ext uri="{FF2B5EF4-FFF2-40B4-BE49-F238E27FC236}">
                <a16:creationId xmlns:a16="http://schemas.microsoft.com/office/drawing/2014/main" id="{DD3B0A02-2FC5-43CC-8DE7-5C37AB3C7623}"/>
              </a:ext>
            </a:extLst>
          </p:cNvPr>
          <p:cNvSpPr txBox="1"/>
          <p:nvPr/>
        </p:nvSpPr>
        <p:spPr>
          <a:xfrm>
            <a:off x="4754037" y="3681367"/>
            <a:ext cx="2164986" cy="517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Dr Miguel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Roig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Cayón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International University of Catalonia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525;p86">
            <a:extLst>
              <a:ext uri="{FF2B5EF4-FFF2-40B4-BE49-F238E27FC236}">
                <a16:creationId xmlns:a16="http://schemas.microsoft.com/office/drawing/2014/main" id="{86AB0EF4-BE83-4271-942D-DF5F1A5D3553}"/>
              </a:ext>
            </a:extLst>
          </p:cNvPr>
          <p:cNvSpPr txBox="1"/>
          <p:nvPr/>
        </p:nvSpPr>
        <p:spPr>
          <a:xfrm>
            <a:off x="4754037" y="4517869"/>
            <a:ext cx="2071232" cy="45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Dr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María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Peñarrocha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Diago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University of Valencia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526;p86">
            <a:extLst>
              <a:ext uri="{FF2B5EF4-FFF2-40B4-BE49-F238E27FC236}">
                <a16:creationId xmlns:a16="http://schemas.microsoft.com/office/drawing/2014/main" id="{BCF01707-818B-4943-8256-1A47395C4B4A}"/>
              </a:ext>
            </a:extLst>
          </p:cNvPr>
          <p:cNvSpPr txBox="1"/>
          <p:nvPr/>
        </p:nvSpPr>
        <p:spPr>
          <a:xfrm>
            <a:off x="4754037" y="5119757"/>
            <a:ext cx="1961060" cy="43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Dr Pablo Galindo Moreno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University of Granada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527;p86">
            <a:extLst>
              <a:ext uri="{FF2B5EF4-FFF2-40B4-BE49-F238E27FC236}">
                <a16:creationId xmlns:a16="http://schemas.microsoft.com/office/drawing/2014/main" id="{7B4D85FC-C18F-4082-9094-D6D423966EE8}"/>
              </a:ext>
            </a:extLst>
          </p:cNvPr>
          <p:cNvSpPr txBox="1"/>
          <p:nvPr/>
        </p:nvSpPr>
        <p:spPr>
          <a:xfrm>
            <a:off x="4754037" y="5803859"/>
            <a:ext cx="2164986" cy="43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Dr Eugenio Velasco Ortega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University of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Sevilla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529;p86">
            <a:extLst>
              <a:ext uri="{FF2B5EF4-FFF2-40B4-BE49-F238E27FC236}">
                <a16:creationId xmlns:a16="http://schemas.microsoft.com/office/drawing/2014/main" id="{3F963853-8E7D-437A-9399-D45CA5C38C41}"/>
              </a:ext>
            </a:extLst>
          </p:cNvPr>
          <p:cNvSpPr txBox="1"/>
          <p:nvPr/>
        </p:nvSpPr>
        <p:spPr>
          <a:xfrm>
            <a:off x="6919023" y="3681367"/>
            <a:ext cx="2525098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Dr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Ángel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Fernández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 Bustillo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Bustillo Clinic 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528;p86">
            <a:extLst>
              <a:ext uri="{FF2B5EF4-FFF2-40B4-BE49-F238E27FC236}">
                <a16:creationId xmlns:a16="http://schemas.microsoft.com/office/drawing/2014/main" id="{AA1A0F20-1A26-49C9-B023-3E2C64E99285}"/>
              </a:ext>
            </a:extLst>
          </p:cNvPr>
          <p:cNvSpPr txBox="1"/>
          <p:nvPr/>
        </p:nvSpPr>
        <p:spPr>
          <a:xfrm>
            <a:off x="6919023" y="4471852"/>
            <a:ext cx="1777485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Dr Renzo Bellini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Dental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Triana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 Clinic 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530;p86">
            <a:extLst>
              <a:ext uri="{FF2B5EF4-FFF2-40B4-BE49-F238E27FC236}">
                <a16:creationId xmlns:a16="http://schemas.microsoft.com/office/drawing/2014/main" id="{4D385031-D28B-49D1-B30D-121D5DDDB936}"/>
              </a:ext>
            </a:extLst>
          </p:cNvPr>
          <p:cNvSpPr txBox="1"/>
          <p:nvPr/>
        </p:nvSpPr>
        <p:spPr>
          <a:xfrm>
            <a:off x="6965660" y="5085118"/>
            <a:ext cx="1972514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Dr Antonio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Sanz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 Ruiz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University of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los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 Andes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531;p86">
            <a:extLst>
              <a:ext uri="{FF2B5EF4-FFF2-40B4-BE49-F238E27FC236}">
                <a16:creationId xmlns:a16="http://schemas.microsoft.com/office/drawing/2014/main" id="{F0858912-7747-44D1-A633-FB42916DED88}"/>
              </a:ext>
            </a:extLst>
          </p:cNvPr>
          <p:cNvSpPr txBox="1"/>
          <p:nvPr/>
        </p:nvSpPr>
        <p:spPr>
          <a:xfrm>
            <a:off x="6965660" y="5755109"/>
            <a:ext cx="2316902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Dr Manuel Martín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Luque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/>
                <a:cs typeface="Open Sans"/>
                <a:sym typeface="Open Sans"/>
              </a:rPr>
              <a:t>IOC Clinic Dental</a:t>
            </a:r>
            <a:endParaRPr kumimoji="0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14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F925DD81-19E0-4A89-84F6-ADF796B1E74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F925DD81-19E0-4A89-84F6-ADF796B1E7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8D9882BA-3E3E-49EC-8181-450DE2A338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339264-FEF9-4D92-8C06-61878C8BE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263181"/>
            <a:ext cx="11233150" cy="320966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Outcomes of the study:</a:t>
            </a:r>
          </a:p>
          <a:p>
            <a:pPr lvl="2">
              <a:lnSpc>
                <a:spcPct val="150000"/>
              </a:lnSpc>
              <a:spcAft>
                <a:spcPts val="1200"/>
              </a:spcAft>
            </a:pPr>
            <a:r>
              <a:rPr lang="en-US" b="1" dirty="0">
                <a:solidFill>
                  <a:schemeClr val="tx1"/>
                </a:solidFill>
              </a:rPr>
              <a:t>Primary: </a:t>
            </a:r>
          </a:p>
          <a:p>
            <a:pPr lvl="3">
              <a:spcAft>
                <a:spcPts val="1200"/>
              </a:spcAft>
            </a:pPr>
            <a:r>
              <a:rPr lang="en-US" dirty="0"/>
              <a:t>Vertical and horizontal changes of the ridge 6 months post bone grafting </a:t>
            </a:r>
            <a:r>
              <a:rPr lang="en-US" b="1" dirty="0"/>
              <a:t>via CBCT analysis</a:t>
            </a:r>
            <a:endParaRPr lang="en-US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  <a:spcAft>
                <a:spcPts val="1200"/>
              </a:spcAft>
            </a:pPr>
            <a:r>
              <a:rPr lang="en-US" b="1" dirty="0"/>
              <a:t>Secondary: </a:t>
            </a:r>
          </a:p>
          <a:p>
            <a:pPr lvl="3">
              <a:spcAft>
                <a:spcPts val="1200"/>
              </a:spcAft>
            </a:pPr>
            <a:r>
              <a:rPr lang="en-US" dirty="0"/>
              <a:t>Histological and </a:t>
            </a:r>
            <a:r>
              <a:rPr lang="en-US" dirty="0" err="1"/>
              <a:t>histomorphometrical</a:t>
            </a:r>
            <a:r>
              <a:rPr lang="en-US" dirty="0"/>
              <a:t> analysis </a:t>
            </a:r>
            <a:r>
              <a:rPr lang="en-US" b="1" dirty="0"/>
              <a:t>via a biopsy </a:t>
            </a:r>
            <a:r>
              <a:rPr lang="en-US" dirty="0"/>
              <a:t>taken during implant placement visit</a:t>
            </a:r>
          </a:p>
          <a:p>
            <a:pPr lvl="3">
              <a:spcAft>
                <a:spcPts val="1200"/>
              </a:spcAft>
            </a:pPr>
            <a:r>
              <a:rPr lang="en-US" dirty="0"/>
              <a:t>Implant stability evolution </a:t>
            </a:r>
            <a:r>
              <a:rPr lang="en-US" b="1" dirty="0"/>
              <a:t>via Implant Stability Quotient (ISQ) measurement </a:t>
            </a:r>
            <a:r>
              <a:rPr lang="en-US" dirty="0"/>
              <a:t>and bone quantity and quality </a:t>
            </a:r>
            <a:r>
              <a:rPr lang="en-US" b="1" dirty="0"/>
              <a:t>via visual evaluation (</a:t>
            </a:r>
            <a:r>
              <a:rPr lang="en-US" b="1" dirty="0" err="1"/>
              <a:t>Lekholm</a:t>
            </a:r>
            <a:r>
              <a:rPr lang="en-US" b="1" dirty="0"/>
              <a:t> &amp; </a:t>
            </a:r>
            <a:r>
              <a:rPr lang="en-US" b="1" dirty="0" err="1"/>
              <a:t>Zarb</a:t>
            </a:r>
            <a:r>
              <a:rPr lang="en-US" b="1" dirty="0"/>
              <a:t>)</a:t>
            </a:r>
          </a:p>
          <a:p>
            <a:pPr lvl="3">
              <a:spcAft>
                <a:spcPts val="1200"/>
              </a:spcAft>
            </a:pPr>
            <a:r>
              <a:rPr lang="en-US" dirty="0"/>
              <a:t>Vertical change at 4 &amp; 12 months after implant placement </a:t>
            </a:r>
            <a:r>
              <a:rPr lang="en-US" b="1" dirty="0"/>
              <a:t>via periapical radiographs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0EE971-173B-4D42-9DF1-3C848DC7F0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F1148-1BBC-4F6B-83F3-2AD205DC07D6}" type="datetime1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12.05.2022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61F3FE-DBF5-420B-9F50-AD8B7547CD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ED25-F67B-4389-AF81-088E5999745F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AA21DB-D7E7-45B4-9262-C8925406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Clinical Trial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344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1948458-23BB-49D3-A8FB-CEEE90E6720C}"/>
              </a:ext>
            </a:extLst>
          </p:cNvPr>
          <p:cNvSpPr/>
          <p:nvPr/>
        </p:nvSpPr>
        <p:spPr>
          <a:xfrm>
            <a:off x="0" y="3428999"/>
            <a:ext cx="4028460" cy="34290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CA80A86-A001-4E61-B7B5-CA1FEB1152C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1" r="13527" b="4722"/>
          <a:stretch/>
        </p:blipFill>
        <p:spPr>
          <a:xfrm>
            <a:off x="4028460" y="3404637"/>
            <a:ext cx="4113485" cy="3439204"/>
          </a:xfrm>
        </p:spPr>
      </p:pic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39CAAFE6-40A5-4DEC-B214-7559066C65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39CAAFE6-40A5-4DEC-B214-7559066C65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Inhaltsplatzhalter 2">
            <a:extLst>
              <a:ext uri="{FF2B5EF4-FFF2-40B4-BE49-F238E27FC236}">
                <a16:creationId xmlns:a16="http://schemas.microsoft.com/office/drawing/2014/main" id="{8F7F67BD-CF49-4FD1-9360-E015DCFE6D98}"/>
              </a:ext>
            </a:extLst>
          </p:cNvPr>
          <p:cNvSpPr txBox="1">
            <a:spLocks/>
          </p:cNvSpPr>
          <p:nvPr/>
        </p:nvSpPr>
        <p:spPr>
          <a:xfrm>
            <a:off x="8337094" y="1741218"/>
            <a:ext cx="3717746" cy="4187132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>
            <a:lvl1pPr marR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de-DE" sz="4000" b="1" cap="none" spc="0" baseline="0" dirty="0">
                <a:latin typeface="+mj-lt"/>
                <a:ea typeface="+mj-ea"/>
                <a:cs typeface="+mj-cs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2000" b="1" spc="0" baseline="0">
                <a:solidFill>
                  <a:srgbClr val="000000"/>
                </a:solidFill>
              </a:defRPr>
            </a:lvl2pPr>
            <a:lvl3pPr marL="0" lvl="2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600" spc="0" baseline="0">
                <a:solidFill>
                  <a:srgbClr val="000000"/>
                </a:solidFill>
              </a:defRPr>
            </a:lvl3pPr>
            <a:lvl4pPr marL="216000" indent="-2160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spc="0" baseline="0">
                <a:solidFill>
                  <a:srgbClr val="000000"/>
                </a:solidFill>
              </a:defRPr>
            </a:lvl4pPr>
            <a:lvl5pPr marL="432000" indent="-2160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spc="0" baseline="0">
                <a:solidFill>
                  <a:srgbClr val="000000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4700" dirty="0"/>
              <a:t>creos™  biomaterials</a:t>
            </a:r>
          </a:p>
          <a:p>
            <a:endParaRPr lang="en-US" sz="3200" dirty="0"/>
          </a:p>
          <a:p>
            <a:r>
              <a:rPr lang="en-US" sz="3400" dirty="0"/>
              <a:t>a comprehensive portfolio for soft tissue &amp; bone regeneration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EA555BA2-F3B2-409E-A158-ABDA333B475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9" t="8937" r="28512" b="16988"/>
          <a:stretch/>
        </p:blipFill>
        <p:spPr>
          <a:xfrm>
            <a:off x="709779" y="1172772"/>
            <a:ext cx="3318681" cy="2172707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3DED8CB-E74B-44D9-A56B-C4434D0DDA5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20" t="1062" r="9533" b="8255"/>
          <a:stretch/>
        </p:blipFill>
        <p:spPr>
          <a:xfrm>
            <a:off x="4028460" y="-17151"/>
            <a:ext cx="4113485" cy="3448813"/>
          </a:xfr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133DEBB-C2D3-4C1B-9FE7-2039E21324B4}"/>
              </a:ext>
            </a:extLst>
          </p:cNvPr>
          <p:cNvSpPr/>
          <p:nvPr/>
        </p:nvSpPr>
        <p:spPr>
          <a:xfrm>
            <a:off x="4102524" y="3503275"/>
            <a:ext cx="3669876" cy="1292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3200" tIns="43200" rIns="18000" bIns="18000" rtlCol="0" anchor="t" anchorCtr="0"/>
          <a:lstStyle/>
          <a:p>
            <a:pPr>
              <a:lnSpc>
                <a:spcPct val="105000"/>
              </a:lnSpc>
            </a:pPr>
            <a:r>
              <a:rPr lang="en-US" sz="2400" b="1" dirty="0">
                <a:solidFill>
                  <a:schemeClr val="tx1"/>
                </a:solidFill>
              </a:rPr>
              <a:t>Bone Graft Substitutes</a:t>
            </a:r>
          </a:p>
          <a:p>
            <a:r>
              <a:rPr lang="en-US" sz="1400" dirty="0"/>
              <a:t>creos™ xenogain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creos™ </a:t>
            </a:r>
            <a:r>
              <a:rPr lang="en-US" sz="1400" dirty="0" err="1">
                <a:solidFill>
                  <a:srgbClr val="FF0000"/>
                </a:solidFill>
              </a:rPr>
              <a:t>syntogain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/>
              <a:t>creos™ </a:t>
            </a:r>
            <a:r>
              <a:rPr lang="en-US" sz="1400" dirty="0" err="1"/>
              <a:t>allo.gain</a:t>
            </a:r>
            <a:endParaRPr lang="en-US" sz="1400" dirty="0"/>
          </a:p>
          <a:p>
            <a:r>
              <a:rPr lang="en-US" sz="1400" dirty="0" err="1"/>
              <a:t>InterOss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400" dirty="0"/>
              <a:t> </a:t>
            </a:r>
            <a:r>
              <a:rPr lang="en-US" sz="900" dirty="0"/>
              <a:t>(</a:t>
            </a:r>
            <a:r>
              <a:rPr lang="en-US" sz="900" dirty="0" err="1"/>
              <a:t>SigmaGraft</a:t>
            </a:r>
            <a:r>
              <a:rPr lang="en-US" sz="900" dirty="0"/>
              <a:t>)</a:t>
            </a:r>
            <a:r>
              <a:rPr lang="en-US" sz="1400" dirty="0"/>
              <a:t>	           </a:t>
            </a:r>
          </a:p>
          <a:p>
            <a:endParaRPr lang="en-US" sz="1400" dirty="0"/>
          </a:p>
          <a:p>
            <a:pPr>
              <a:lnSpc>
                <a:spcPct val="105000"/>
              </a:lnSpc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D5EAC1-B6AD-4453-BB40-0C6B73C0AB2D}"/>
              </a:ext>
            </a:extLst>
          </p:cNvPr>
          <p:cNvSpPr/>
          <p:nvPr/>
        </p:nvSpPr>
        <p:spPr>
          <a:xfrm>
            <a:off x="90319" y="39224"/>
            <a:ext cx="3140369" cy="864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3200" tIns="43200" rIns="18000" bIns="18000" rtlCol="0" anchor="t" anchorCtr="0"/>
          <a:lstStyle/>
          <a:p>
            <a:pPr>
              <a:lnSpc>
                <a:spcPct val="105000"/>
              </a:lnSpc>
            </a:pPr>
            <a:r>
              <a:rPr lang="en-US" sz="2400" b="1" dirty="0">
                <a:solidFill>
                  <a:schemeClr val="tx1"/>
                </a:solidFill>
              </a:rPr>
              <a:t>Membranes</a:t>
            </a:r>
          </a:p>
          <a:p>
            <a:pPr>
              <a:lnSpc>
                <a:spcPct val="105000"/>
              </a:lnSpc>
            </a:pPr>
            <a:r>
              <a:rPr lang="en-US" sz="1400" dirty="0">
                <a:solidFill>
                  <a:schemeClr val="tx1"/>
                </a:solidFill>
              </a:rPr>
              <a:t>creos™ xenoprotect</a:t>
            </a:r>
          </a:p>
          <a:p>
            <a:pPr>
              <a:lnSpc>
                <a:spcPct val="105000"/>
              </a:lnSpc>
            </a:pPr>
            <a:r>
              <a:rPr lang="en-US" sz="1400" dirty="0">
                <a:solidFill>
                  <a:schemeClr val="tx1"/>
                </a:solidFill>
              </a:rPr>
              <a:t>creos™ </a:t>
            </a:r>
            <a:r>
              <a:rPr lang="en-US" sz="1400" dirty="0" err="1">
                <a:solidFill>
                  <a:schemeClr val="tx1"/>
                </a:solidFill>
              </a:rPr>
              <a:t>syntoprotect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1400" dirty="0">
                <a:solidFill>
                  <a:schemeClr val="tx1"/>
                </a:solidFill>
              </a:rPr>
              <a:t>creos™ </a:t>
            </a:r>
            <a:r>
              <a:rPr lang="en-US" sz="1400" dirty="0" err="1">
                <a:solidFill>
                  <a:schemeClr val="tx1"/>
                </a:solidFill>
              </a:rPr>
              <a:t>allo.protect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6DA6BE1-E944-4EBA-9800-3E0C6E8EF5B8}"/>
              </a:ext>
            </a:extLst>
          </p:cNvPr>
          <p:cNvSpPr/>
          <p:nvPr/>
        </p:nvSpPr>
        <p:spPr>
          <a:xfrm>
            <a:off x="4176953" y="39224"/>
            <a:ext cx="3140369" cy="69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3200" tIns="43200" rIns="18000" bIns="18000" rtlCol="0" anchor="t" anchorCtr="0"/>
          <a:lstStyle/>
          <a:p>
            <a:pPr>
              <a:lnSpc>
                <a:spcPct val="105000"/>
              </a:lnSpc>
            </a:pPr>
            <a:r>
              <a:rPr lang="en-US" sz="2400" b="1">
                <a:solidFill>
                  <a:schemeClr val="bg1"/>
                </a:solidFill>
              </a:rPr>
              <a:t>Matrix</a:t>
            </a:r>
          </a:p>
          <a:p>
            <a:pPr>
              <a:lnSpc>
                <a:spcPct val="105000"/>
              </a:lnSpc>
            </a:pPr>
            <a:r>
              <a:rPr lang="en-US" sz="1400">
                <a:solidFill>
                  <a:schemeClr val="bg1"/>
                </a:solidFill>
              </a:rPr>
              <a:t>creos™ </a:t>
            </a:r>
            <a:r>
              <a:rPr lang="en-US" sz="1400" err="1">
                <a:solidFill>
                  <a:schemeClr val="bg1"/>
                </a:solidFill>
              </a:rPr>
              <a:t>mucogain</a:t>
            </a:r>
            <a:endParaRPr lang="en-US" sz="1400">
              <a:solidFill>
                <a:schemeClr val="bg1"/>
              </a:solidFill>
            </a:endParaRPr>
          </a:p>
          <a:p>
            <a:pPr>
              <a:lnSpc>
                <a:spcPct val="105000"/>
              </a:lnSpc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EE8F672-829A-41DF-BCA4-FD66E41F7631}"/>
              </a:ext>
            </a:extLst>
          </p:cNvPr>
          <p:cNvSpPr/>
          <p:nvPr/>
        </p:nvSpPr>
        <p:spPr>
          <a:xfrm>
            <a:off x="90318" y="3535821"/>
            <a:ext cx="3818148" cy="69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3200" tIns="43200" rIns="18000" bIns="18000" rtlCol="0" anchor="t" anchorCtr="0"/>
          <a:lstStyle/>
          <a:p>
            <a:pPr>
              <a:lnSpc>
                <a:spcPct val="105000"/>
              </a:lnSpc>
            </a:pPr>
            <a:r>
              <a:rPr lang="en-US" sz="2400" b="1">
                <a:solidFill>
                  <a:schemeClr val="bg1"/>
                </a:solidFill>
              </a:rPr>
              <a:t>Wound Dressings</a:t>
            </a:r>
          </a:p>
          <a:p>
            <a:pPr>
              <a:lnSpc>
                <a:spcPct val="105000"/>
              </a:lnSpc>
            </a:pPr>
            <a:r>
              <a:rPr lang="en-US" sz="1400">
                <a:solidFill>
                  <a:schemeClr val="bg1"/>
                </a:solidFill>
              </a:rPr>
              <a:t>creos™ </a:t>
            </a:r>
            <a:r>
              <a:rPr lang="en-US" sz="1400" err="1">
                <a:solidFill>
                  <a:schemeClr val="bg1"/>
                </a:solidFill>
              </a:rPr>
              <a:t>xenoplug</a:t>
            </a:r>
            <a:endParaRPr lang="en-US" sz="1400">
              <a:solidFill>
                <a:schemeClr val="bg1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1400">
                <a:solidFill>
                  <a:schemeClr val="bg1"/>
                </a:solidFill>
              </a:rPr>
              <a:t>creos™ </a:t>
            </a:r>
            <a:r>
              <a:rPr lang="en-US" sz="1400" err="1">
                <a:solidFill>
                  <a:schemeClr val="bg1"/>
                </a:solidFill>
              </a:rPr>
              <a:t>xenocote</a:t>
            </a:r>
            <a:endParaRPr lang="en-US" sz="1400">
              <a:solidFill>
                <a:schemeClr val="bg1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1400">
                <a:solidFill>
                  <a:schemeClr val="bg1"/>
                </a:solidFill>
              </a:rPr>
              <a:t>creos™ </a:t>
            </a:r>
            <a:r>
              <a:rPr lang="en-US" sz="1400" err="1">
                <a:solidFill>
                  <a:schemeClr val="bg1"/>
                </a:solidFill>
              </a:rPr>
              <a:t>xenotape</a:t>
            </a:r>
            <a:endParaRPr lang="en-US" sz="1400">
              <a:solidFill>
                <a:schemeClr val="bg1"/>
              </a:solidFill>
            </a:endParaRPr>
          </a:p>
          <a:p>
            <a:pPr>
              <a:lnSpc>
                <a:spcPct val="105000"/>
              </a:lnSpc>
            </a:pP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828749-8928-4B32-B2D0-7E14DDBFFC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6" t="16872" r="5081" b="8077"/>
          <a:stretch/>
        </p:blipFill>
        <p:spPr>
          <a:xfrm>
            <a:off x="137160" y="4609852"/>
            <a:ext cx="3818148" cy="2211572"/>
          </a:xfrm>
          <a:prstGeom prst="rect">
            <a:avLst/>
          </a:prstGeom>
        </p:spPr>
      </p:pic>
      <p:sp>
        <p:nvSpPr>
          <p:cNvPr id="63" name="Date Placeholder 1">
            <a:extLst>
              <a:ext uri="{FF2B5EF4-FFF2-40B4-BE49-F238E27FC236}">
                <a16:creationId xmlns:a16="http://schemas.microsoft.com/office/drawing/2014/main" id="{58287F72-40F6-4247-B78C-8C9F1A744757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 dirty="0"/>
          </a:p>
        </p:txBody>
      </p:sp>
      <p:sp>
        <p:nvSpPr>
          <p:cNvPr id="64" name="Slide Number Placeholder 3">
            <a:extLst>
              <a:ext uri="{FF2B5EF4-FFF2-40B4-BE49-F238E27FC236}">
                <a16:creationId xmlns:a16="http://schemas.microsoft.com/office/drawing/2014/main" id="{6CBC4BE6-AF25-49CB-88E3-45BDB13A709B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2</a:t>
            </a:fld>
            <a:endParaRPr lang="en-US" sz="7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828A48-7B0E-4A3D-A078-5F2CAB1DA7C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949" y="522739"/>
            <a:ext cx="157666" cy="158898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588393-89B2-469D-9BE4-4DC2332D03F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391" y="522739"/>
            <a:ext cx="158898" cy="158898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2C876D-CC66-404E-A892-FF26B0E2AF0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391" y="943022"/>
            <a:ext cx="158898" cy="158898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7266C2-085B-44DD-BF24-30B2AB0D80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781" y="522739"/>
            <a:ext cx="157666" cy="158898"/>
          </a:xfrm>
          <a:prstGeom prst="ellipse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11BCE8A-F6F3-4585-BF20-E0D4D16B6EA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503" y="4003985"/>
            <a:ext cx="158898" cy="158898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E6D9E1C-C4D1-42EA-B732-3C6988BBA22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503" y="4230245"/>
            <a:ext cx="158898" cy="158898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D08803-B624-4EC0-AE48-B9293CDC41A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503" y="4450954"/>
            <a:ext cx="158898" cy="158898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2811FA0-9946-4B0D-8F5F-35327EA3A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292" y="3992234"/>
            <a:ext cx="157666" cy="158898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F582483-F944-4B04-8206-93778203C5B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4" y="3992234"/>
            <a:ext cx="158898" cy="158898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6F02AF-2E68-468C-8503-BD3B8986180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949" y="738393"/>
            <a:ext cx="157666" cy="158898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3C3255-4147-4CCC-B868-C2A51B0B841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391" y="738393"/>
            <a:ext cx="158898" cy="158898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20F187-7848-48DA-BE63-7AAECCAF68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59" r="22259"/>
          <a:stretch/>
        </p:blipFill>
        <p:spPr>
          <a:xfrm>
            <a:off x="6815974" y="4564018"/>
            <a:ext cx="158898" cy="158898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22607A-1003-4F29-B64E-75F4CC29C7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59" r="22259"/>
          <a:stretch/>
        </p:blipFill>
        <p:spPr>
          <a:xfrm>
            <a:off x="2318275" y="522739"/>
            <a:ext cx="158898" cy="158898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D5DA60-0933-49C9-9C8B-B41107167F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4" y="4389143"/>
            <a:ext cx="158898" cy="158898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222039-D96B-4728-9142-702A7F8DC1F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974" y="4194439"/>
            <a:ext cx="157666" cy="158898"/>
          </a:xfrm>
          <a:prstGeom prst="ellipse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355AC15C-721F-48C0-BFA1-70EB6A3AA680}"/>
              </a:ext>
            </a:extLst>
          </p:cNvPr>
          <p:cNvSpPr/>
          <p:nvPr/>
        </p:nvSpPr>
        <p:spPr>
          <a:xfrm rot="9875631">
            <a:off x="7212599" y="3795456"/>
            <a:ext cx="750013" cy="734854"/>
          </a:xfrm>
          <a:prstGeom prst="rightArrow">
            <a:avLst/>
          </a:prstGeom>
          <a:solidFill>
            <a:srgbClr val="E03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11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F925DD81-19E0-4A89-84F6-ADF796B1E74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F925DD81-19E0-4A89-84F6-ADF796B1E7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8D9882BA-3E3E-49EC-8181-450DE2A338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339264-FEF9-4D92-8C06-61878C8BE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378460"/>
            <a:ext cx="11233150" cy="73000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Dimensional variation of the alveolar ridge: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Measurements were made on CBCT, based on anatomical reference points (sinus floor or mandibular canal)</a:t>
            </a:r>
          </a:p>
          <a:p>
            <a:pPr lvl="2"/>
            <a:endParaRPr lang="en-US" dirty="0"/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0EE971-173B-4D42-9DF1-3C848DC7F0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F1148-1BBC-4F6B-83F3-2AD205DC07D6}" type="datetime1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12.05.2022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61F3FE-DBF5-420B-9F50-AD8B7547CD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ED25-F67B-4389-AF81-088E5999745F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AA21DB-D7E7-45B4-9262-C8925406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Clinical Trial - Results</a:t>
            </a:r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4220001413"/>
              </p:ext>
            </p:extLst>
          </p:nvPr>
        </p:nvGraphicFramePr>
        <p:xfrm>
          <a:off x="6003986" y="2300862"/>
          <a:ext cx="5708590" cy="340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Rectángulo 15">
            <a:extLst>
              <a:ext uri="{FF2B5EF4-FFF2-40B4-BE49-F238E27FC236}">
                <a16:creationId xmlns:a16="http://schemas.microsoft.com/office/drawing/2014/main" id="{62660EF0-D698-44CC-B80F-31FFCA3CA6A5}"/>
              </a:ext>
            </a:extLst>
          </p:cNvPr>
          <p:cNvSpPr/>
          <p:nvPr/>
        </p:nvSpPr>
        <p:spPr>
          <a:xfrm>
            <a:off x="228111" y="5894457"/>
            <a:ext cx="11735777" cy="338554"/>
          </a:xfrm>
          <a:prstGeom prst="rect">
            <a:avLst/>
          </a:prstGeom>
          <a:solidFill>
            <a:srgbClr val="007398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55588" indent="-163513" algn="ctr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Non inferiority established for creos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syntogain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when compared to Bio-Oss in terms of vertical and horizontal changes.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5F01C5-AB58-46ED-BCD7-D244B9D0A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418963"/>
              </p:ext>
            </p:extLst>
          </p:nvPr>
        </p:nvGraphicFramePr>
        <p:xfrm>
          <a:off x="479424" y="2752090"/>
          <a:ext cx="4283076" cy="1536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0769">
                  <a:extLst>
                    <a:ext uri="{9D8B030D-6E8A-4147-A177-3AD203B41FA5}">
                      <a16:colId xmlns:a16="http://schemas.microsoft.com/office/drawing/2014/main" val="3426755889"/>
                    </a:ext>
                  </a:extLst>
                </a:gridCol>
                <a:gridCol w="1070769">
                  <a:extLst>
                    <a:ext uri="{9D8B030D-6E8A-4147-A177-3AD203B41FA5}">
                      <a16:colId xmlns:a16="http://schemas.microsoft.com/office/drawing/2014/main" val="1541098908"/>
                    </a:ext>
                  </a:extLst>
                </a:gridCol>
                <a:gridCol w="1070769">
                  <a:extLst>
                    <a:ext uri="{9D8B030D-6E8A-4147-A177-3AD203B41FA5}">
                      <a16:colId xmlns:a16="http://schemas.microsoft.com/office/drawing/2014/main" val="2357908092"/>
                    </a:ext>
                  </a:extLst>
                </a:gridCol>
                <a:gridCol w="1070769">
                  <a:extLst>
                    <a:ext uri="{9D8B030D-6E8A-4147-A177-3AD203B41FA5}">
                      <a16:colId xmlns:a16="http://schemas.microsoft.com/office/drawing/2014/main" val="1221645567"/>
                    </a:ext>
                  </a:extLst>
                </a:gridCol>
              </a:tblGrid>
              <a:tr h="401320">
                <a:tc gridSpan="2">
                  <a:txBody>
                    <a:bodyPr/>
                    <a:lstStyle/>
                    <a:p>
                      <a:pPr algn="ctr"/>
                      <a:r>
                        <a:rPr lang="de-CH" sz="1000" dirty="0">
                          <a:effectLst/>
                        </a:rPr>
                        <a:t>Variable</a:t>
                      </a:r>
                      <a:endParaRPr lang="de-CH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 err="1">
                          <a:effectLst/>
                        </a:rPr>
                        <a:t>Biomimetic</a:t>
                      </a:r>
                      <a:r>
                        <a:rPr lang="de-CH" sz="1000" dirty="0">
                          <a:effectLst/>
                        </a:rPr>
                        <a:t> SBG</a:t>
                      </a:r>
                    </a:p>
                    <a:p>
                      <a:pPr algn="ctr"/>
                      <a:r>
                        <a:rPr lang="de-CH" sz="1000" dirty="0">
                          <a:effectLst/>
                        </a:rPr>
                        <a:t>n=42</a:t>
                      </a:r>
                      <a:endParaRPr lang="de-CH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>
                          <a:effectLst/>
                        </a:rPr>
                        <a:t>Reference DBBM</a:t>
                      </a:r>
                    </a:p>
                    <a:p>
                      <a:pPr algn="ctr"/>
                      <a:r>
                        <a:rPr lang="de-CH" sz="1000" dirty="0">
                          <a:effectLst/>
                        </a:rPr>
                        <a:t>n=41</a:t>
                      </a:r>
                      <a:endParaRPr lang="de-CH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94804848"/>
                  </a:ext>
                </a:extLst>
              </a:tr>
              <a:tr h="476250">
                <a:tc rowSpan="2">
                  <a:txBody>
                    <a:bodyPr/>
                    <a:lstStyle/>
                    <a:p>
                      <a:pPr algn="ctr"/>
                      <a:r>
                        <a:rPr lang="de-CH" sz="1000">
                          <a:effectLst/>
                        </a:rPr>
                        <a:t>Bone quantity changes based on CBCT</a:t>
                      </a:r>
                      <a:endParaRPr lang="de-CH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000">
                          <a:effectLst/>
                        </a:rPr>
                        <a:t>% change width</a:t>
                      </a:r>
                      <a:endParaRPr lang="de-CH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>
                          <a:effectLst/>
                        </a:rPr>
                        <a:t>-1.78</a:t>
                      </a:r>
                      <a:endParaRPr lang="de-CH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>
                          <a:effectLst/>
                        </a:rPr>
                        <a:t>-2.16</a:t>
                      </a:r>
                      <a:endParaRPr lang="de-CH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03385895"/>
                  </a:ext>
                </a:extLst>
              </a:tr>
              <a:tr h="476250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000">
                          <a:effectLst/>
                        </a:rPr>
                        <a:t>% change height</a:t>
                      </a:r>
                      <a:endParaRPr lang="de-CH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>
                          <a:effectLst/>
                        </a:rPr>
                        <a:t>1.35</a:t>
                      </a:r>
                      <a:endParaRPr lang="de-CH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000" dirty="0">
                          <a:effectLst/>
                        </a:rPr>
                        <a:t>2.99</a:t>
                      </a:r>
                      <a:endParaRPr lang="de-CH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35088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8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F925DD81-19E0-4A89-84F6-ADF796B1E74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F925DD81-19E0-4A89-84F6-ADF796B1E7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8D9882BA-3E3E-49EC-8181-450DE2A338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339264-FEF9-4D92-8C06-61878C8BE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22" y="1449388"/>
            <a:ext cx="11252501" cy="489965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Implant stability and insertion torque: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Measured at the time of implant placement, 6 months post-bone grafting</a:t>
            </a:r>
          </a:p>
          <a:p>
            <a:r>
              <a:rPr lang="en-US" sz="1600" b="0" dirty="0" err="1"/>
              <a:t>NobelParallel</a:t>
            </a:r>
            <a:r>
              <a:rPr lang="en-US" sz="1600" b="0" baseline="30000" dirty="0" err="1"/>
              <a:t>TM</a:t>
            </a:r>
            <a:r>
              <a:rPr lang="en-US" sz="1600" b="0" dirty="0"/>
              <a:t> CC implant was used</a:t>
            </a:r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0EE971-173B-4D42-9DF1-3C848DC7F0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F1148-1BBC-4F6B-83F3-2AD205DC07D6}" type="datetime1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12.05.2022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61F3FE-DBF5-420B-9F50-AD8B7547CD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ED25-F67B-4389-AF81-088E5999745F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AA21DB-D7E7-45B4-9262-C8925406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Clinical Trial - Results</a:t>
            </a:r>
          </a:p>
        </p:txBody>
      </p:sp>
      <p:graphicFrame>
        <p:nvGraphicFramePr>
          <p:cNvPr id="10" name="Google Shape;643;p94"/>
          <p:cNvGraphicFramePr/>
          <p:nvPr>
            <p:extLst>
              <p:ext uri="{D42A27DB-BD31-4B8C-83A1-F6EECF244321}">
                <p14:modId xmlns:p14="http://schemas.microsoft.com/office/powerpoint/2010/main" val="2960669769"/>
              </p:ext>
            </p:extLst>
          </p:nvPr>
        </p:nvGraphicFramePr>
        <p:xfrm>
          <a:off x="879893" y="2710149"/>
          <a:ext cx="5683809" cy="23182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03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80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 err="1">
                          <a:solidFill>
                            <a:srgbClr val="FFFFFF"/>
                          </a:solidFill>
                        </a:rPr>
                        <a:t>syntogain</a:t>
                      </a:r>
                      <a:endParaRPr lang="en-GB" sz="1200" b="1" dirty="0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</a:rPr>
                        <a:t>n= 45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</a:rPr>
                        <a:t>Bio-Oss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</a:rPr>
                        <a:t>n= 43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FFFFFF"/>
                          </a:solidFill>
                        </a:rPr>
                        <a:t>t-test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42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/>
                        <a:t>Insertion Torque (N.cm</a:t>
                      </a:r>
                      <a:r>
                        <a:rPr lang="es-ES" sz="1200" i="1" baseline="30000" dirty="0"/>
                        <a:t>-1</a:t>
                      </a:r>
                      <a:r>
                        <a:rPr lang="en-GB" sz="1200" b="1" dirty="0"/>
                        <a:t>)</a:t>
                      </a:r>
                      <a:endParaRPr sz="1200" b="1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/>
                        <a:t>36.2</a:t>
                      </a:r>
                      <a:endParaRPr sz="1200" b="1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/>
                        <a:t>35.1</a:t>
                      </a:r>
                      <a:endParaRPr sz="1200" b="1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/>
                        <a:t>0.676</a:t>
                      </a:r>
                      <a:endParaRPr sz="12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611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 err="1">
                          <a:solidFill>
                            <a:srgbClr val="999999"/>
                          </a:solidFill>
                        </a:rPr>
                        <a:t>StDev</a:t>
                      </a:r>
                      <a:endParaRPr sz="1200" dirty="0">
                        <a:solidFill>
                          <a:srgbClr val="999999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999999"/>
                          </a:solidFill>
                        </a:rPr>
                        <a:t>12.4</a:t>
                      </a:r>
                      <a:endParaRPr sz="1200" dirty="0">
                        <a:solidFill>
                          <a:srgbClr val="999999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999999"/>
                          </a:solidFill>
                        </a:rPr>
                        <a:t>13.6</a:t>
                      </a:r>
                      <a:endParaRPr sz="1200" dirty="0">
                        <a:solidFill>
                          <a:srgbClr val="999999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094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42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/>
                        <a:t>ISQ</a:t>
                      </a:r>
                      <a:endParaRPr sz="1200" b="1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/>
                        <a:t>70.2</a:t>
                      </a:r>
                      <a:endParaRPr sz="1200" b="1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/>
                        <a:t>70.8</a:t>
                      </a:r>
                      <a:endParaRPr sz="1200" b="1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/>
                        <a:t>0.770</a:t>
                      </a:r>
                      <a:endParaRPr sz="12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611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999999"/>
                          </a:solidFill>
                        </a:rPr>
                        <a:t>StDev</a:t>
                      </a:r>
                      <a:endParaRPr sz="1200">
                        <a:solidFill>
                          <a:srgbClr val="999999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999999"/>
                          </a:solidFill>
                        </a:rPr>
                        <a:t>12.0</a:t>
                      </a:r>
                      <a:endParaRPr sz="1200" dirty="0">
                        <a:solidFill>
                          <a:srgbClr val="999999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rgbClr val="999999"/>
                          </a:solidFill>
                        </a:rPr>
                        <a:t>9.2</a:t>
                      </a:r>
                      <a:endParaRPr sz="1200" dirty="0">
                        <a:solidFill>
                          <a:srgbClr val="999999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ángulo 15">
            <a:extLst>
              <a:ext uri="{FF2B5EF4-FFF2-40B4-BE49-F238E27FC236}">
                <a16:creationId xmlns:a16="http://schemas.microsoft.com/office/drawing/2014/main" id="{75B7D7A4-4DC9-43AA-BC29-AA9EFE3FDA9D}"/>
              </a:ext>
            </a:extLst>
          </p:cNvPr>
          <p:cNvSpPr/>
          <p:nvPr/>
        </p:nvSpPr>
        <p:spPr>
          <a:xfrm>
            <a:off x="228111" y="5643050"/>
            <a:ext cx="11735777" cy="628061"/>
          </a:xfrm>
          <a:prstGeom prst="rect">
            <a:avLst/>
          </a:prstGeom>
          <a:solidFill>
            <a:srgbClr val="007398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 statistically significant difference was observed when comparing creos </a:t>
            </a:r>
            <a:r>
              <a:rPr lang="en-US" sz="1600" dirty="0" err="1">
                <a:solidFill>
                  <a:schemeClr val="bg1"/>
                </a:solidFill>
              </a:rPr>
              <a:t>syntogain</a:t>
            </a:r>
            <a:r>
              <a:rPr lang="en-US" sz="1600" dirty="0">
                <a:solidFill>
                  <a:schemeClr val="bg1"/>
                </a:solidFill>
              </a:rPr>
              <a:t> to Bio-Oss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in terms of insertion torque and Implant Stability Quotient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CAB47B4-52A2-459E-8728-533F62A99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421735"/>
              </p:ext>
            </p:extLst>
          </p:nvPr>
        </p:nvGraphicFramePr>
        <p:xfrm>
          <a:off x="6758146" y="2366137"/>
          <a:ext cx="5205742" cy="316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507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D37ED-2D5F-4499-8981-901C8A0369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err="1"/>
              <a:t>Clinical</a:t>
            </a:r>
            <a:r>
              <a:rPr lang="fr-CH" dirty="0"/>
              <a:t> indications</a:t>
            </a:r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24C6E-2041-415B-B69A-288A6359C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282048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04A367-7C49-45A5-8E61-4087E84699D7}"/>
              </a:ext>
            </a:extLst>
          </p:cNvPr>
          <p:cNvSpPr/>
          <p:nvPr/>
        </p:nvSpPr>
        <p:spPr>
          <a:xfrm>
            <a:off x="8143224" y="0"/>
            <a:ext cx="404877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When is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creos</a:t>
            </a:r>
            <a:r>
              <a:rPr kumimoji="0" lang="en-US" sz="36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/>
              </a:rPr>
              <a:t>syntogain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used?</a:t>
            </a:r>
            <a:endParaRPr kumimoji="0" lang="de-CH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0389EB7E-4A55-4E16-B40B-021FCF3CB7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FE2679-0B0D-4188-A388-0BBEC3255719}"/>
              </a:ext>
            </a:extLst>
          </p:cNvPr>
          <p:cNvGrpSpPr/>
          <p:nvPr/>
        </p:nvGrpSpPr>
        <p:grpSpPr>
          <a:xfrm>
            <a:off x="347844" y="1488709"/>
            <a:ext cx="1412017" cy="1973052"/>
            <a:chOff x="347844" y="1488709"/>
            <a:chExt cx="1412017" cy="1973052"/>
          </a:xfrm>
        </p:grpSpPr>
        <p:pic>
          <p:nvPicPr>
            <p:cNvPr id="8" name="Picture 7" descr="8465_01.jpg">
              <a:extLst>
                <a:ext uri="{FF2B5EF4-FFF2-40B4-BE49-F238E27FC236}">
                  <a16:creationId xmlns:a16="http://schemas.microsoft.com/office/drawing/2014/main" id="{12CC8295-36D8-4C59-9787-B40A3C48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844" y="1488709"/>
              <a:ext cx="1083165" cy="148840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2DB8B9-7F75-4D28-92A6-A4A64953241B}"/>
                </a:ext>
              </a:extLst>
            </p:cNvPr>
            <p:cNvSpPr/>
            <p:nvPr/>
          </p:nvSpPr>
          <p:spPr>
            <a:xfrm>
              <a:off x="347844" y="3073963"/>
              <a:ext cx="1412017" cy="3877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Implant placement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9F96C0-08B0-4D25-973E-E9AF7C877EB5}"/>
              </a:ext>
            </a:extLst>
          </p:cNvPr>
          <p:cNvGrpSpPr/>
          <p:nvPr/>
        </p:nvGrpSpPr>
        <p:grpSpPr>
          <a:xfrm>
            <a:off x="2449273" y="1488709"/>
            <a:ext cx="1518170" cy="1940894"/>
            <a:chOff x="2449273" y="1488709"/>
            <a:chExt cx="1518170" cy="1940894"/>
          </a:xfrm>
        </p:grpSpPr>
        <p:pic>
          <p:nvPicPr>
            <p:cNvPr id="11" name="Picture 10" descr="8414_01.jpg">
              <a:extLst>
                <a:ext uri="{FF2B5EF4-FFF2-40B4-BE49-F238E27FC236}">
                  <a16:creationId xmlns:a16="http://schemas.microsoft.com/office/drawing/2014/main" id="{D664CAE6-77C4-4604-9B99-D89A5C6DC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9273" y="1488709"/>
              <a:ext cx="1083164" cy="148840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EE1BF9-8706-4617-80A0-2097F545792E}"/>
                </a:ext>
              </a:extLst>
            </p:cNvPr>
            <p:cNvSpPr/>
            <p:nvPr/>
          </p:nvSpPr>
          <p:spPr>
            <a:xfrm>
              <a:off x="2449273" y="3041805"/>
              <a:ext cx="1518170" cy="3877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Sinus augmentation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356372-1BB9-48B2-A319-BD3FFE6039CA}"/>
              </a:ext>
            </a:extLst>
          </p:cNvPr>
          <p:cNvGrpSpPr/>
          <p:nvPr/>
        </p:nvGrpSpPr>
        <p:grpSpPr>
          <a:xfrm>
            <a:off x="4550702" y="1488709"/>
            <a:ext cx="1838386" cy="1973052"/>
            <a:chOff x="4550702" y="1488709"/>
            <a:chExt cx="1838386" cy="1973052"/>
          </a:xfrm>
        </p:grpSpPr>
        <p:pic>
          <p:nvPicPr>
            <p:cNvPr id="14" name="Picture 13" descr="8362_00.jpg">
              <a:extLst>
                <a:ext uri="{FF2B5EF4-FFF2-40B4-BE49-F238E27FC236}">
                  <a16:creationId xmlns:a16="http://schemas.microsoft.com/office/drawing/2014/main" id="{D34AEF03-809E-4AEC-8B40-6A9020BD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0702" y="1488709"/>
              <a:ext cx="1838386" cy="148840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7CC415-A953-4417-B5FF-6F528FF9A6CA}"/>
                </a:ext>
              </a:extLst>
            </p:cNvPr>
            <p:cNvSpPr/>
            <p:nvPr/>
          </p:nvSpPr>
          <p:spPr>
            <a:xfrm>
              <a:off x="4550703" y="3073963"/>
              <a:ext cx="1545298" cy="3877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Extraction socket management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C885CE-DF8F-46C9-9B08-DBB570D00C41}"/>
              </a:ext>
            </a:extLst>
          </p:cNvPr>
          <p:cNvGrpSpPr/>
          <p:nvPr/>
        </p:nvGrpSpPr>
        <p:grpSpPr>
          <a:xfrm>
            <a:off x="2449273" y="3880885"/>
            <a:ext cx="1108789" cy="1532033"/>
            <a:chOff x="2449273" y="3880885"/>
            <a:chExt cx="1108789" cy="1532033"/>
          </a:xfrm>
        </p:grpSpPr>
        <p:pic>
          <p:nvPicPr>
            <p:cNvPr id="17" name="Picture 16" descr="8478_01.jpg">
              <a:extLst>
                <a:ext uri="{FF2B5EF4-FFF2-40B4-BE49-F238E27FC236}">
                  <a16:creationId xmlns:a16="http://schemas.microsoft.com/office/drawing/2014/main" id="{27347833-05E2-4BFD-9D82-F3927E49E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201"/>
            <a:stretch>
              <a:fillRect/>
            </a:stretch>
          </p:blipFill>
          <p:spPr>
            <a:xfrm>
              <a:off x="2458237" y="3880885"/>
              <a:ext cx="1099825" cy="13292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241513-5FCD-4206-AB93-52E0BB15E921}"/>
                </a:ext>
              </a:extLst>
            </p:cNvPr>
            <p:cNvSpPr/>
            <p:nvPr/>
          </p:nvSpPr>
          <p:spPr>
            <a:xfrm>
              <a:off x="2449273" y="5219019"/>
              <a:ext cx="1025922" cy="1938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Apicoectomy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57DD3B-F4E9-48AA-B19A-29DAE08A1843}"/>
              </a:ext>
            </a:extLst>
          </p:cNvPr>
          <p:cNvGrpSpPr/>
          <p:nvPr/>
        </p:nvGrpSpPr>
        <p:grpSpPr>
          <a:xfrm>
            <a:off x="347844" y="3880885"/>
            <a:ext cx="1430276" cy="1836732"/>
            <a:chOff x="347844" y="3880885"/>
            <a:chExt cx="1430276" cy="1836732"/>
          </a:xfrm>
        </p:grpSpPr>
        <p:pic>
          <p:nvPicPr>
            <p:cNvPr id="20" name="Picture 19" descr="8433_00.jpg">
              <a:extLst>
                <a:ext uri="{FF2B5EF4-FFF2-40B4-BE49-F238E27FC236}">
                  <a16:creationId xmlns:a16="http://schemas.microsoft.com/office/drawing/2014/main" id="{50E8E8FE-414B-4833-BA4D-784B7EB25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844" y="3880885"/>
              <a:ext cx="1083165" cy="132928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A612DB-7538-4600-8508-D8C2318FDCF9}"/>
                </a:ext>
              </a:extLst>
            </p:cNvPr>
            <p:cNvSpPr/>
            <p:nvPr/>
          </p:nvSpPr>
          <p:spPr>
            <a:xfrm>
              <a:off x="347844" y="5329819"/>
              <a:ext cx="1430276" cy="3877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Periodontal defects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36B5586-50AE-4848-A3DF-53823D1271E5}"/>
              </a:ext>
            </a:extLst>
          </p:cNvPr>
          <p:cNvSpPr/>
          <p:nvPr/>
        </p:nvSpPr>
        <p:spPr>
          <a:xfrm>
            <a:off x="4559266" y="3795552"/>
            <a:ext cx="2851627" cy="12080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Further indications may include: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Vertical &amp; horizontal ridge augmentation 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Bone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dehiscences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fenestrations around implants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277E1879-70F4-4D03-8F11-E67CC7E91B6E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A0599-3438-4611-B411-78E8BA190F49}" type="datetime1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F0F014CE-6138-43E6-91EA-9F89B9B36B2D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ED25-F67B-4389-AF81-088E5999745F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E904BC-8B0D-4C5D-BEBE-CE59C1F50F48}"/>
              </a:ext>
            </a:extLst>
          </p:cNvPr>
          <p:cNvSpPr/>
          <p:nvPr/>
        </p:nvSpPr>
        <p:spPr>
          <a:xfrm>
            <a:off x="1282700" y="6425409"/>
            <a:ext cx="2552700" cy="193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3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A385C62-569D-47C1-A987-72B966226034}"/>
              </a:ext>
            </a:extLst>
          </p:cNvPr>
          <p:cNvSpPr txBox="1">
            <a:spLocks/>
          </p:cNvSpPr>
          <p:nvPr/>
        </p:nvSpPr>
        <p:spPr>
          <a:xfrm>
            <a:off x="609600" y="4212544"/>
            <a:ext cx="10972800" cy="22252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en-US" sz="800" b="0" i="0" u="none" strike="noStrike" kern="1200" cap="none" spc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 lang="en-US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lang="en-US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lang="en-US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lang="en-US" sz="18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GMT79827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Nobel Biocare Services AG, 2022 All rights reserved.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Disclaimer: Nobel Biocare, the Nobel Biocare logotype and all other trademarks are, if nothing else is stated or is evident from the context in a certain case, trademarks of Nobel Biocare. Please refer to nobelbiocare.com/trademarks for more information.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 images are not necessarily to scale. All product images are for illustration purposes only and may not be an exact representation of the product.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contact the local Nobel Biocare sales office for current product assortment and availability. Disclaimer: For prescription use only. Caution: Federal (United States) law or the law in your jurisdiction may restrict this device to sale by or on the order of a dentist or a physician. See Instructions For Use for full prescribing information, including indications, contraindications, warnings and precautions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050" dirty="0">
                <a:solidFill>
                  <a:prstClr val="white"/>
                </a:solidFill>
                <a:latin typeface="Arial" panose="020B0604020202020204"/>
              </a:rPr>
              <a:t>MimetikOss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™ has been distributed as creos™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syntogain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since October 2022. Legal Manufacturer: 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Mimetis Biomaterials S.L., Carrer de Cartagena, 245, 3E, Barcelona 08025, Spain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distributed by Nobel Biocare Services AG.</a:t>
            </a:r>
          </a:p>
        </p:txBody>
      </p:sp>
    </p:spTree>
    <p:extLst>
      <p:ext uri="{BB962C8B-B14F-4D97-AF65-F5344CB8AC3E}">
        <p14:creationId xmlns:p14="http://schemas.microsoft.com/office/powerpoint/2010/main" val="2665585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32CD0F1-BB03-4D62-AD63-DAF97DF41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8" r="5899"/>
          <a:stretch/>
        </p:blipFill>
        <p:spPr>
          <a:xfrm>
            <a:off x="8273599" y="0"/>
            <a:ext cx="3918401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68E374-C237-4DEF-8EC9-2E0E2B9F9D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B31A2D5-E60C-4BB0-A0CC-A5FB2C716A40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32D5E-B9D2-4A6C-9931-8BC3CFF9A8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D1C391-2ECB-4E93-9348-D3E518A2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55" y="196406"/>
            <a:ext cx="7717128" cy="962955"/>
          </a:xfrm>
        </p:spPr>
        <p:txBody>
          <a:bodyPr/>
          <a:lstStyle/>
          <a:p>
            <a:r>
              <a:rPr lang="fr-CH" dirty="0"/>
              <a:t>Four </a:t>
            </a:r>
            <a:r>
              <a:rPr lang="fr-CH" dirty="0" err="1"/>
              <a:t>things</a:t>
            </a:r>
            <a:r>
              <a:rPr lang="fr-CH" dirty="0"/>
              <a:t> </a:t>
            </a:r>
            <a:r>
              <a:rPr lang="fr-CH" dirty="0" err="1"/>
              <a:t>than</a:t>
            </a:r>
            <a:r>
              <a:rPr lang="fr-CH" dirty="0"/>
              <a:t> </a:t>
            </a:r>
            <a:r>
              <a:rPr lang="fr-CH" dirty="0" err="1"/>
              <a:t>clinicians</a:t>
            </a:r>
            <a:r>
              <a:rPr lang="fr-CH" dirty="0"/>
              <a:t> </a:t>
            </a:r>
            <a:r>
              <a:rPr lang="fr-CH" dirty="0" err="1"/>
              <a:t>expect</a:t>
            </a:r>
            <a:br>
              <a:rPr lang="fr-CH" dirty="0"/>
            </a:br>
            <a:r>
              <a:rPr lang="fr-CH" dirty="0" err="1"/>
              <a:t>from</a:t>
            </a:r>
            <a:r>
              <a:rPr lang="fr-CH" dirty="0"/>
              <a:t> </a:t>
            </a:r>
            <a:r>
              <a:rPr lang="fr-CH" dirty="0" err="1"/>
              <a:t>regenerative</a:t>
            </a:r>
            <a:r>
              <a:rPr lang="fr-CH" dirty="0"/>
              <a:t> </a:t>
            </a:r>
            <a:r>
              <a:rPr lang="fr-CH" dirty="0" err="1"/>
              <a:t>products</a:t>
            </a:r>
            <a:endParaRPr lang="en-US" dirty="0"/>
          </a:p>
        </p:txBody>
      </p:sp>
      <p:pic>
        <p:nvPicPr>
          <p:cNvPr id="8" name="Grafik 22">
            <a:extLst>
              <a:ext uri="{FF2B5EF4-FFF2-40B4-BE49-F238E27FC236}">
                <a16:creationId xmlns:a16="http://schemas.microsoft.com/office/drawing/2014/main" id="{97B216DF-A452-443F-B037-A17B34A44D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0991E5D-0A3A-4204-B78B-39A923DDD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336240"/>
              </p:ext>
            </p:extLst>
          </p:nvPr>
        </p:nvGraphicFramePr>
        <p:xfrm>
          <a:off x="1377087" y="2215892"/>
          <a:ext cx="4810598" cy="332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hteck 75">
            <a:extLst>
              <a:ext uri="{FF2B5EF4-FFF2-40B4-BE49-F238E27FC236}">
                <a16:creationId xmlns:a16="http://schemas.microsoft.com/office/drawing/2014/main" id="{862F39F3-313D-4BED-8DB7-056AA9AC45FC}"/>
              </a:ext>
            </a:extLst>
          </p:cNvPr>
          <p:cNvSpPr/>
          <p:nvPr/>
        </p:nvSpPr>
        <p:spPr>
          <a:xfrm>
            <a:off x="143655" y="3094568"/>
            <a:ext cx="2052830" cy="1567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  <a:defRPr/>
            </a:pPr>
            <a:r>
              <a:rPr lang="en-US" sz="1300" b="1" kern="0" dirty="0">
                <a:solidFill>
                  <a:sysClr val="windowText" lastClr="000000"/>
                </a:solidFill>
                <a:latin typeface="+mj-lt"/>
              </a:rPr>
              <a:t>Peace of mind</a:t>
            </a:r>
            <a:endParaRPr lang="en-US" sz="1300" b="1" kern="0" dirty="0">
              <a:solidFill>
                <a:srgbClr val="000000"/>
              </a:solidFill>
              <a:latin typeface="+mj-lt"/>
              <a:ea typeface="Geneva" charset="-128"/>
              <a:cs typeface="Arial"/>
            </a:endParaRPr>
          </a:p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  <a:defRPr/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Clinical data</a:t>
            </a:r>
          </a:p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  <a:defRPr/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Product quality</a:t>
            </a:r>
          </a:p>
          <a:p>
            <a:pPr lvl="0"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  <a:defRPr/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Predictable results</a:t>
            </a:r>
          </a:p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  <a:defRPr/>
            </a:pPr>
            <a:r>
              <a:rPr lang="en-US" sz="1300" b="1" kern="0" dirty="0">
                <a:solidFill>
                  <a:sysClr val="windowText" lastClr="000000"/>
                </a:solidFill>
                <a:latin typeface="+mj-lt"/>
              </a:rPr>
              <a:t>Implant success</a:t>
            </a:r>
          </a:p>
        </p:txBody>
      </p:sp>
      <p:sp>
        <p:nvSpPr>
          <p:cNvPr id="11" name="Rechteck 128">
            <a:extLst>
              <a:ext uri="{FF2B5EF4-FFF2-40B4-BE49-F238E27FC236}">
                <a16:creationId xmlns:a16="http://schemas.microsoft.com/office/drawing/2014/main" id="{4724DA98-20E6-4DD8-A35D-C04654B3E67E}"/>
              </a:ext>
            </a:extLst>
          </p:cNvPr>
          <p:cNvSpPr/>
          <p:nvPr/>
        </p:nvSpPr>
        <p:spPr>
          <a:xfrm>
            <a:off x="4498131" y="1443898"/>
            <a:ext cx="3667969" cy="125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Easy handling</a:t>
            </a:r>
          </a:p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Limited choice of products</a:t>
            </a:r>
          </a:p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Quality customer service</a:t>
            </a:r>
          </a:p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Availability of Nobel Biocare representative</a:t>
            </a:r>
          </a:p>
        </p:txBody>
      </p:sp>
      <p:sp>
        <p:nvSpPr>
          <p:cNvPr id="12" name="Rechteck 128">
            <a:extLst>
              <a:ext uri="{FF2B5EF4-FFF2-40B4-BE49-F238E27FC236}">
                <a16:creationId xmlns:a16="http://schemas.microsoft.com/office/drawing/2014/main" id="{CF700F6F-A771-4038-B999-38B83DC90A7F}"/>
              </a:ext>
            </a:extLst>
          </p:cNvPr>
          <p:cNvSpPr/>
          <p:nvPr/>
        </p:nvSpPr>
        <p:spPr>
          <a:xfrm>
            <a:off x="5480302" y="3700211"/>
            <a:ext cx="2335588" cy="367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Good value for money</a:t>
            </a: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CB73E4CF-DFE9-4918-B5FD-A4A84611BF79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226BF95-B8A4-4BFD-8869-5BBAF879E84E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3</a:t>
            </a:fld>
            <a:endParaRPr lang="en-US" sz="700"/>
          </a:p>
        </p:txBody>
      </p:sp>
      <p:sp>
        <p:nvSpPr>
          <p:cNvPr id="15" name="Rechteck 128">
            <a:extLst>
              <a:ext uri="{FF2B5EF4-FFF2-40B4-BE49-F238E27FC236}">
                <a16:creationId xmlns:a16="http://schemas.microsoft.com/office/drawing/2014/main" id="{93C5B8EF-F785-4FD1-88C4-F36447A8203E}"/>
              </a:ext>
            </a:extLst>
          </p:cNvPr>
          <p:cNvSpPr/>
          <p:nvPr/>
        </p:nvSpPr>
        <p:spPr>
          <a:xfrm>
            <a:off x="2646827" y="5505358"/>
            <a:ext cx="2271118" cy="967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Training &amp; Education</a:t>
            </a:r>
          </a:p>
          <a:p>
            <a:pPr algn="ctr"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Innovations</a:t>
            </a:r>
          </a:p>
          <a:p>
            <a:pPr algn="ctr" defTabSz="216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tabLst>
                <a:tab pos="216000" algn="l"/>
              </a:tabLst>
            </a:pPr>
            <a:r>
              <a:rPr lang="en-US" sz="1300" b="1" kern="0" dirty="0">
                <a:solidFill>
                  <a:srgbClr val="000000"/>
                </a:solidFill>
                <a:latin typeface="+mj-lt"/>
                <a:ea typeface="Geneva" charset="-128"/>
                <a:cs typeface="Arial"/>
              </a:rPr>
              <a:t>Efficiency</a:t>
            </a:r>
          </a:p>
        </p:txBody>
      </p:sp>
    </p:spTree>
    <p:extLst>
      <p:ext uri="{BB962C8B-B14F-4D97-AF65-F5344CB8AC3E}">
        <p14:creationId xmlns:p14="http://schemas.microsoft.com/office/powerpoint/2010/main" val="29928223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a white coat&#10;&#10;Description automatically generated with low confidence">
            <a:extLst>
              <a:ext uri="{FF2B5EF4-FFF2-40B4-BE49-F238E27FC236}">
                <a16:creationId xmlns:a16="http://schemas.microsoft.com/office/drawing/2014/main" id="{B11E8D69-E3D8-4DF3-9061-ADE2B1593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7" b="28294"/>
          <a:stretch/>
        </p:blipFill>
        <p:spPr>
          <a:xfrm flipH="1">
            <a:off x="-1" y="0"/>
            <a:ext cx="12192001" cy="689365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1E386-BF3E-4649-8040-18976938FA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93FDC5-A627-4C32-994A-4D25498AC2AE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779A4-CF75-42AE-864D-25C2C177D1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37249B34-7035-4751-B090-B0C755CD7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63BD5E-0CCD-4C5B-AB23-961F1F1C9EFD}"/>
              </a:ext>
            </a:extLst>
          </p:cNvPr>
          <p:cNvSpPr txBox="1"/>
          <p:nvPr/>
        </p:nvSpPr>
        <p:spPr>
          <a:xfrm>
            <a:off x="170725" y="2551837"/>
            <a:ext cx="7996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ark Pro Medium" panose="020B0604020201010104" pitchFamily="34" charset="0"/>
              </a:rPr>
              <a:t>creos™ </a:t>
            </a:r>
            <a:r>
              <a:rPr lang="en-US" sz="3600" dirty="0" err="1">
                <a:latin typeface="Mark Pro Medium" panose="020B0604020201010104" pitchFamily="34" charset="0"/>
              </a:rPr>
              <a:t>syntogain</a:t>
            </a:r>
            <a:r>
              <a:rPr lang="en-US" sz="3600" dirty="0">
                <a:latin typeface="Mark Pro Medium" panose="020B0604020201010104" pitchFamily="34" charset="0"/>
              </a:rPr>
              <a:t> –</a:t>
            </a:r>
          </a:p>
          <a:p>
            <a:r>
              <a:rPr lang="en-US" sz="3600" dirty="0">
                <a:latin typeface="Mark Pro Medium" panose="020B0604020201010104" pitchFamily="34" charset="0"/>
              </a:rPr>
              <a:t>Biomimetic bone graft substitute for efficient regeneration</a:t>
            </a:r>
            <a:endParaRPr lang="de-CH" sz="3600" dirty="0">
              <a:latin typeface="Mark Pro Medium" panose="020B06040202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942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F8A3EC-5C65-438E-B3FD-E2AF7C1DCE7B}"/>
              </a:ext>
            </a:extLst>
          </p:cNvPr>
          <p:cNvSpPr/>
          <p:nvPr/>
        </p:nvSpPr>
        <p:spPr>
          <a:xfrm>
            <a:off x="3669174" y="0"/>
            <a:ext cx="8522825" cy="6858000"/>
          </a:xfrm>
          <a:prstGeom prst="rect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CH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087C43-54DA-4125-B9E5-EDA38814A239}"/>
              </a:ext>
            </a:extLst>
          </p:cNvPr>
          <p:cNvSpPr/>
          <p:nvPr/>
        </p:nvSpPr>
        <p:spPr>
          <a:xfrm>
            <a:off x="4322054" y="181254"/>
            <a:ext cx="5797750" cy="1123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79388"/>
            <a:r>
              <a:rPr lang="en-US" sz="1600" b="1" dirty="0"/>
              <a:t>Advanced manufacturing process</a:t>
            </a:r>
          </a:p>
          <a:p>
            <a:pPr marL="1169988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Hydrothermal</a:t>
            </a:r>
          </a:p>
          <a:p>
            <a:pPr marL="1169988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Low temperature (different from others)</a:t>
            </a:r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BE1EDAC-1F0C-4B9C-BEC6-A3ADEA2380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BE1EDAC-1F0C-4B9C-BEC6-A3ADEA2380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D587AF-DD48-4337-BA1A-F9692B69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05" y="127999"/>
            <a:ext cx="3600000" cy="5616574"/>
          </a:xfrm>
        </p:spPr>
        <p:txBody>
          <a:bodyPr/>
          <a:lstStyle/>
          <a:p>
            <a:r>
              <a:rPr lang="en-US" sz="4000" dirty="0"/>
              <a:t>creos </a:t>
            </a:r>
            <a:r>
              <a:rPr lang="en-US" sz="4000" dirty="0" err="1"/>
              <a:t>syntogain</a:t>
            </a:r>
            <a:r>
              <a:rPr lang="en-US" sz="4000" dirty="0"/>
              <a:t> </a:t>
            </a:r>
            <a:r>
              <a:rPr lang="en-US" sz="4000" dirty="0">
                <a:sym typeface="Symbol" panose="05050102010706020507" pitchFamily="18" charset="2"/>
              </a:rPr>
              <a:t></a:t>
            </a:r>
            <a:r>
              <a:rPr lang="en-US" sz="4000" dirty="0"/>
              <a:t> Features &amp; benefits</a:t>
            </a:r>
          </a:p>
          <a:p>
            <a:endParaRPr lang="en-US" dirty="0"/>
          </a:p>
        </p:txBody>
      </p:sp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F787ECE6-80F6-4131-86B9-CFD2090C5824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 dirty="0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265F2F1B-DE10-4E49-A3DA-803948B70C83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5</a:t>
            </a:fld>
            <a:endParaRPr lang="en-US" sz="700"/>
          </a:p>
        </p:txBody>
      </p:sp>
      <p:pic>
        <p:nvPicPr>
          <p:cNvPr id="5" name="Graphic 4" descr="Factory with solid fill">
            <a:extLst>
              <a:ext uri="{FF2B5EF4-FFF2-40B4-BE49-F238E27FC236}">
                <a16:creationId xmlns:a16="http://schemas.microsoft.com/office/drawing/2014/main" id="{827CF6E7-91FF-434E-A07A-AC6A65F024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8740" y="614161"/>
            <a:ext cx="516036" cy="51603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9CA46520-641D-4E76-B073-3B82FA971C3A}"/>
              </a:ext>
            </a:extLst>
          </p:cNvPr>
          <p:cNvSpPr/>
          <p:nvPr/>
        </p:nvSpPr>
        <p:spPr>
          <a:xfrm>
            <a:off x="6885397" y="1635290"/>
            <a:ext cx="671063" cy="49987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9" name="Grafik 14">
            <a:extLst>
              <a:ext uri="{FF2B5EF4-FFF2-40B4-BE49-F238E27FC236}">
                <a16:creationId xmlns:a16="http://schemas.microsoft.com/office/drawing/2014/main" id="{4E1BA0D2-A765-473E-811A-46A7B36032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47F8C68-C19C-42E6-9D35-F88E3696B0BB}"/>
              </a:ext>
            </a:extLst>
          </p:cNvPr>
          <p:cNvSpPr/>
          <p:nvPr/>
        </p:nvSpPr>
        <p:spPr>
          <a:xfrm>
            <a:off x="4328160" y="2465909"/>
            <a:ext cx="5791644" cy="9510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Unique composition of the material</a:t>
            </a:r>
            <a:endParaRPr lang="en-US" sz="1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/>
              <a:t>80 % of Calcium Deficient Hydroxyapatite (CDHA)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/>
              <a:t>20% of </a:t>
            </a:r>
            <a:r>
              <a:rPr lang="en-US" sz="1400" dirty="0">
                <a:sym typeface="Symbol" panose="05050102010706020507" pitchFamily="18" charset="2"/>
              </a:rPr>
              <a:t>-</a:t>
            </a:r>
            <a:r>
              <a:rPr lang="en-US" sz="1400" dirty="0"/>
              <a:t>TCP (beta-tricalcium phosphate)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b="1" dirty="0"/>
              <a:t>Biomimetic:</a:t>
            </a:r>
            <a:r>
              <a:rPr lang="en-US" sz="1400" dirty="0"/>
              <a:t> mimics human bone (made of CDHA)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B24D591-A195-481E-A339-143CCC57D78E}"/>
              </a:ext>
            </a:extLst>
          </p:cNvPr>
          <p:cNvSpPr/>
          <p:nvPr/>
        </p:nvSpPr>
        <p:spPr>
          <a:xfrm>
            <a:off x="4086690" y="2112391"/>
            <a:ext cx="460862" cy="431583"/>
          </a:xfrm>
          <a:prstGeom prst="ellipse">
            <a:avLst/>
          </a:prstGeom>
          <a:solidFill>
            <a:srgbClr val="7AE1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>
                <a:solidFill>
                  <a:schemeClr val="tx1"/>
                </a:solidFill>
              </a:rPr>
              <a:t>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7EBD85-CAB8-4EAE-9F43-0976B9B790D1}"/>
              </a:ext>
            </a:extLst>
          </p:cNvPr>
          <p:cNvSpPr/>
          <p:nvPr/>
        </p:nvSpPr>
        <p:spPr>
          <a:xfrm>
            <a:off x="4328160" y="3918534"/>
            <a:ext cx="5791644" cy="92566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Microscopic surface of the material is made of nanocrystals: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/>
              <a:t>High specific surface area: enhances the cells to attach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/>
              <a:t>High microporosity: enhancing bone ingrowth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1F97B2E-BD03-445E-B664-1E7DCE8650B9}"/>
              </a:ext>
            </a:extLst>
          </p:cNvPr>
          <p:cNvSpPr/>
          <p:nvPr/>
        </p:nvSpPr>
        <p:spPr>
          <a:xfrm>
            <a:off x="4132809" y="3625238"/>
            <a:ext cx="460862" cy="431583"/>
          </a:xfrm>
          <a:prstGeom prst="ellipse">
            <a:avLst/>
          </a:prstGeom>
          <a:solidFill>
            <a:srgbClr val="7AE1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9729242-0D6C-4F16-9518-F33B8363B8B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076" y="3920800"/>
            <a:ext cx="1565620" cy="92113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67673BE-7EC9-4A78-97ED-5EEA94EEDB06}"/>
              </a:ext>
            </a:extLst>
          </p:cNvPr>
          <p:cNvSpPr/>
          <p:nvPr/>
        </p:nvSpPr>
        <p:spPr>
          <a:xfrm>
            <a:off x="4328160" y="5352654"/>
            <a:ext cx="5791644" cy="7838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The bone is stable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400" dirty="0"/>
              <a:t>Maintains the volume of the defect</a:t>
            </a:r>
            <a:endParaRPr lang="de-CH" sz="14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B6EBCD3-81FD-4E39-9CE5-BA574A83D980}"/>
              </a:ext>
            </a:extLst>
          </p:cNvPr>
          <p:cNvSpPr/>
          <p:nvPr/>
        </p:nvSpPr>
        <p:spPr>
          <a:xfrm>
            <a:off x="4105505" y="5090705"/>
            <a:ext cx="460862" cy="431583"/>
          </a:xfrm>
          <a:prstGeom prst="ellipse">
            <a:avLst/>
          </a:prstGeom>
          <a:solidFill>
            <a:srgbClr val="7AE1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54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F8A3EC-5C65-438E-B3FD-E2AF7C1DCE7B}"/>
              </a:ext>
            </a:extLst>
          </p:cNvPr>
          <p:cNvSpPr/>
          <p:nvPr/>
        </p:nvSpPr>
        <p:spPr>
          <a:xfrm>
            <a:off x="3669174" y="0"/>
            <a:ext cx="8522825" cy="6858000"/>
          </a:xfrm>
          <a:prstGeom prst="rect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CH" sz="1600" dirty="0"/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BE1EDAC-1F0C-4B9C-BEC6-A3ADEA2380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BE1EDAC-1F0C-4B9C-BEC6-A3ADEA2380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D587AF-DD48-4337-BA1A-F9692B69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00" y="111245"/>
            <a:ext cx="3600000" cy="5616574"/>
          </a:xfrm>
        </p:spPr>
        <p:txBody>
          <a:bodyPr/>
          <a:lstStyle/>
          <a:p>
            <a:r>
              <a:rPr lang="en-US" sz="4000" dirty="0"/>
              <a:t>creos </a:t>
            </a:r>
            <a:r>
              <a:rPr lang="en-US" sz="4000" dirty="0" err="1"/>
              <a:t>syntogain</a:t>
            </a:r>
            <a:r>
              <a:rPr lang="en-US" sz="4000" dirty="0"/>
              <a:t> </a:t>
            </a:r>
            <a:r>
              <a:rPr lang="en-US" sz="4000" dirty="0">
                <a:sym typeface="Symbol" panose="05050102010706020507" pitchFamily="18" charset="2"/>
              </a:rPr>
              <a:t></a:t>
            </a:r>
            <a:r>
              <a:rPr lang="en-US" sz="4000" dirty="0"/>
              <a:t> Features &amp; benefits</a:t>
            </a:r>
          </a:p>
          <a:p>
            <a:endParaRPr lang="en-US" sz="2000" b="0" dirty="0"/>
          </a:p>
        </p:txBody>
      </p:sp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F787ECE6-80F6-4131-86B9-CFD2090C5824}"/>
              </a:ext>
            </a:extLst>
          </p:cNvPr>
          <p:cNvSpPr txBox="1">
            <a:spLocks/>
          </p:cNvSpPr>
          <p:nvPr/>
        </p:nvSpPr>
        <p:spPr>
          <a:xfrm>
            <a:off x="10815075" y="6425409"/>
            <a:ext cx="694899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7A0599-3438-4611-B411-78E8BA190F49}" type="datetime1">
              <a:rPr lang="en-US" sz="700" smtClean="0"/>
              <a:pPr algn="r"/>
              <a:t>5/12/2022</a:t>
            </a:fld>
            <a:endParaRPr lang="en-US" sz="700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265F2F1B-DE10-4E49-A3DA-803948B70C83}"/>
              </a:ext>
            </a:extLst>
          </p:cNvPr>
          <p:cNvSpPr txBox="1">
            <a:spLocks/>
          </p:cNvSpPr>
          <p:nvPr/>
        </p:nvSpPr>
        <p:spPr>
          <a:xfrm>
            <a:off x="11579352" y="6425409"/>
            <a:ext cx="476250" cy="21600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8BAED25-F67B-4389-AF81-088E5999745F}" type="slidenum">
              <a:rPr lang="en-US" sz="700" smtClean="0"/>
              <a:pPr algn="r"/>
              <a:t>6</a:t>
            </a:fld>
            <a:endParaRPr lang="en-US" sz="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71ED3E-74F5-422B-9F69-FE4FC21303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818" y="1312908"/>
            <a:ext cx="2678489" cy="1997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348C8-FD7A-44E3-B20E-B206723DDB75}"/>
              </a:ext>
            </a:extLst>
          </p:cNvPr>
          <p:cNvSpPr txBox="1"/>
          <p:nvPr/>
        </p:nvSpPr>
        <p:spPr>
          <a:xfrm>
            <a:off x="9203885" y="5903472"/>
            <a:ext cx="2756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Average quantity of absorbed water by 3 cc of BGS after </a:t>
            </a:r>
            <a:r>
              <a:rPr lang="en-US" sz="1100" dirty="0" err="1">
                <a:solidFill>
                  <a:schemeClr val="bg1"/>
                </a:solidFill>
              </a:rPr>
              <a:t>stabilisation</a:t>
            </a:r>
            <a:endParaRPr lang="de-CH" sz="11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D5C631-D95F-43D4-8514-3DF1A26EC6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095" y="3667477"/>
            <a:ext cx="2357840" cy="2211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505AE3-B189-4EDF-8484-FCBD4AF4FAD7}"/>
              </a:ext>
            </a:extLst>
          </p:cNvPr>
          <p:cNvSpPr txBox="1"/>
          <p:nvPr/>
        </p:nvSpPr>
        <p:spPr>
          <a:xfrm>
            <a:off x="3831900" y="368300"/>
            <a:ext cx="5054195" cy="5956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In addition: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b="1" dirty="0">
                <a:solidFill>
                  <a:schemeClr val="bg1"/>
                </a:solidFill>
              </a:rPr>
              <a:t>A unique round shape of the granules</a:t>
            </a:r>
          </a:p>
          <a:p>
            <a:pPr marL="742950" lvl="1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Making it easy to apply in situ.</a:t>
            </a:r>
          </a:p>
          <a:p>
            <a:pPr marL="742950" lvl="1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Avoiding stacking effect.</a:t>
            </a:r>
          </a:p>
          <a:p>
            <a:pPr>
              <a:tabLst>
                <a:tab pos="5651500" algn="l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>
              <a:tabLst>
                <a:tab pos="5651500" algn="l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b="1" dirty="0">
                <a:solidFill>
                  <a:schemeClr val="bg1"/>
                </a:solidFill>
              </a:rPr>
              <a:t>High hydrophilicity</a:t>
            </a:r>
          </a:p>
          <a:p>
            <a:pPr marL="742950" lvl="1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Allowing an easy hydration.</a:t>
            </a:r>
          </a:p>
          <a:p>
            <a:pPr marL="742950" lvl="1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Easy granule handling. </a:t>
            </a:r>
          </a:p>
          <a:p>
            <a:pPr>
              <a:tabLst>
                <a:tab pos="5651500" algn="l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>
              <a:tabLst>
                <a:tab pos="5651500" algn="l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b="1" dirty="0">
                <a:solidFill>
                  <a:schemeClr val="bg1"/>
                </a:solidFill>
              </a:rPr>
              <a:t>It is non-sintered</a:t>
            </a:r>
          </a:p>
          <a:p>
            <a:pPr marL="742950" lvl="1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Micropores and </a:t>
            </a:r>
            <a:r>
              <a:rPr lang="en-US" sz="1600" dirty="0" err="1">
                <a:solidFill>
                  <a:schemeClr val="bg1"/>
                </a:solidFill>
              </a:rPr>
              <a:t>osteoconductivity</a:t>
            </a:r>
            <a:r>
              <a:rPr lang="en-US" sz="1600" dirty="0">
                <a:solidFill>
                  <a:schemeClr val="bg1"/>
                </a:solidFill>
              </a:rPr>
              <a:t> are not reduced.</a:t>
            </a:r>
          </a:p>
          <a:p>
            <a:pPr lvl="1">
              <a:tabLst>
                <a:tab pos="5651500" algn="l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One of the largest Randomized Clinical Trials </a:t>
            </a:r>
            <a:r>
              <a:rPr lang="en-US" sz="1600" dirty="0">
                <a:solidFill>
                  <a:schemeClr val="bg1"/>
                </a:solidFill>
              </a:rPr>
              <a:t>performed in dental bone regeneration:</a:t>
            </a:r>
          </a:p>
          <a:p>
            <a:pPr marL="742950" lvl="1" indent="-285750">
              <a:buFont typeface="Wingdings" panose="05000000000000000000" pitchFamily="2" charset="2"/>
              <a:buChar char="§"/>
              <a:tabLst>
                <a:tab pos="56515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creos™ </a:t>
            </a:r>
            <a:r>
              <a:rPr lang="en-US" sz="1600" dirty="0" err="1">
                <a:solidFill>
                  <a:schemeClr val="bg1"/>
                </a:solidFill>
              </a:rPr>
              <a:t>syntogain</a:t>
            </a:r>
            <a:r>
              <a:rPr lang="en-US" sz="1600" dirty="0">
                <a:solidFill>
                  <a:schemeClr val="bg1"/>
                </a:solidFill>
              </a:rPr>
              <a:t> showed equivalence with reference product (Bio-Oss</a:t>
            </a:r>
            <a:r>
              <a:rPr lang="en-US" sz="1600" baseline="30000" dirty="0">
                <a:solidFill>
                  <a:schemeClr val="bg1"/>
                </a:solidFill>
              </a:rPr>
              <a:t>®</a:t>
            </a:r>
            <a:r>
              <a:rPr lang="en-US" sz="1600" dirty="0">
                <a:solidFill>
                  <a:schemeClr val="bg1"/>
                </a:solidFill>
              </a:rPr>
              <a:t>).</a:t>
            </a:r>
          </a:p>
          <a:p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26" name="Grafik 14">
            <a:extLst>
              <a:ext uri="{FF2B5EF4-FFF2-40B4-BE49-F238E27FC236}">
                <a16:creationId xmlns:a16="http://schemas.microsoft.com/office/drawing/2014/main" id="{07A9C267-CC6D-4FC6-AF66-9D6B8A1CBF6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641"/>
            <a:ext cx="1305452" cy="43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9480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F7DD8-30A0-41E6-B3AB-C8078C6147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B31A2D5-E60C-4BB0-A0CC-A5FB2C716A40}" type="datetime1">
              <a:rPr lang="de-DE" noProof="0" smtClean="0"/>
              <a:t>12.05.2022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15D4F-1D1B-4171-9C54-7DEA3154DB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097A98-7A23-44F6-B662-46B3197B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29" y="417965"/>
            <a:ext cx="5324475" cy="537695"/>
          </a:xfrm>
        </p:spPr>
        <p:txBody>
          <a:bodyPr/>
          <a:lstStyle/>
          <a:p>
            <a:r>
              <a:rPr lang="fr-CH" dirty="0"/>
              <a:t>The </a:t>
            </a:r>
            <a:r>
              <a:rPr lang="fr-CH" dirty="0" err="1"/>
              <a:t>product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29FAA-2E1D-4419-B2F5-5C6FE84416F6}"/>
              </a:ext>
            </a:extLst>
          </p:cNvPr>
          <p:cNvSpPr txBox="1"/>
          <p:nvPr/>
        </p:nvSpPr>
        <p:spPr>
          <a:xfrm>
            <a:off x="257430" y="1203467"/>
            <a:ext cx="6074242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dirty="0"/>
              <a:t>Synthetic bone graft.</a:t>
            </a:r>
            <a:endParaRPr lang="en-US" sz="1600" dirty="0"/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b="1" dirty="0"/>
              <a:t>Products already CE-marked</a:t>
            </a:r>
            <a:r>
              <a:rPr lang="en-US" sz="1600" dirty="0"/>
              <a:t>, no FDA clearance yet.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Distributed product (original product named “MimetikOss”).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Exclusive OEM business.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Non-inferiority to Bio-Oss established through the clinical study.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Reasons to buy: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Clinician preference.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Patient preference (religious reasons, non-animal-based product, vegan).</a:t>
            </a:r>
          </a:p>
          <a:p>
            <a:pPr>
              <a:spcAft>
                <a:spcPts val="800"/>
              </a:spcAft>
            </a:pPr>
            <a:endParaRPr lang="en-US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BAD001-F018-4B7E-A334-AE94BBE17A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952" y="523335"/>
            <a:ext cx="1305452" cy="43232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3CD6217-1DC6-4740-AEE3-9F7B5B123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24647"/>
              </p:ext>
            </p:extLst>
          </p:nvPr>
        </p:nvGraphicFramePr>
        <p:xfrm>
          <a:off x="6905082" y="4503313"/>
          <a:ext cx="4674270" cy="1371600"/>
        </p:xfrm>
        <a:graphic>
          <a:graphicData uri="http://schemas.openxmlformats.org/drawingml/2006/table">
            <a:tbl>
              <a:tblPr/>
              <a:tblGrid>
                <a:gridCol w="902037">
                  <a:extLst>
                    <a:ext uri="{9D8B030D-6E8A-4147-A177-3AD203B41FA5}">
                      <a16:colId xmlns:a16="http://schemas.microsoft.com/office/drawing/2014/main" val="1914865132"/>
                    </a:ext>
                  </a:extLst>
                </a:gridCol>
                <a:gridCol w="837562">
                  <a:extLst>
                    <a:ext uri="{9D8B030D-6E8A-4147-A177-3AD203B41FA5}">
                      <a16:colId xmlns:a16="http://schemas.microsoft.com/office/drawing/2014/main" val="2068771361"/>
                    </a:ext>
                  </a:extLst>
                </a:gridCol>
                <a:gridCol w="2934671">
                  <a:extLst>
                    <a:ext uri="{9D8B030D-6E8A-4147-A177-3AD203B41FA5}">
                      <a16:colId xmlns:a16="http://schemas.microsoft.com/office/drawing/2014/main" val="14367750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CH" sz="10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</a:t>
                      </a:r>
                      <a:r>
                        <a:rPr lang="de-CH" sz="10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n° </a:t>
                      </a:r>
                      <a:r>
                        <a:rPr lang="de-CH" sz="10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Mimetis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n° Nobel Biocare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61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MIM-S-0.5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S1110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creos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syntogain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0.2-1.0mm 0.5cc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2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MIM-M-0.5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S1111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creos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syntogain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1.0-2.0mm 0.5cc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322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MIM-S-1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S1120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creos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syntogain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0.2-1.0mm 1cc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338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MIM-M-1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S1121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creos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syntogain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1.0-2.0mm 1cc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837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MIM-S-2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S1130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creos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syntogain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0.2-1.0mm 2cc vial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74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MIM-M-2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S1131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creos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syntogain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1.0-2.0mm 2cc vial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58413"/>
                  </a:ext>
                </a:extLst>
              </a:tr>
            </a:tbl>
          </a:graphicData>
        </a:graphic>
      </p:graphicFrame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EE7F23-3DA5-426C-AD99-CD9732BCC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776" r="45499" b="6880"/>
          <a:stretch/>
        </p:blipFill>
        <p:spPr>
          <a:xfrm>
            <a:off x="8977009" y="1379759"/>
            <a:ext cx="3214991" cy="1748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49C80-76FC-4FC7-99EF-EAAB986C22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082" y="727695"/>
            <a:ext cx="2118757" cy="1564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E42EF-395F-47D3-AAA7-BFF2727CFD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66" t="22350" r="7224" b="13516"/>
          <a:stretch/>
        </p:blipFill>
        <p:spPr>
          <a:xfrm>
            <a:off x="6905081" y="2427258"/>
            <a:ext cx="2118757" cy="1673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FBF4A9-388B-4F61-81A1-F11AD0FE86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671" y="6425468"/>
            <a:ext cx="460287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187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D37ED-2D5F-4499-8981-901C8A0369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Advanced </a:t>
            </a:r>
            <a:r>
              <a:rPr lang="fr-CH" dirty="0" err="1"/>
              <a:t>manufacturing</a:t>
            </a:r>
            <a:r>
              <a:rPr lang="fr-CH" dirty="0"/>
              <a:t> process</a:t>
            </a:r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24C6E-2041-415B-B69A-288A6359C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315645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4328AFE6-22B9-42CF-B4F8-B54358E8B1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4328AFE6-22B9-42CF-B4F8-B54358E8B1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 hidden="1">
            <a:extLst>
              <a:ext uri="{FF2B5EF4-FFF2-40B4-BE49-F238E27FC236}">
                <a16:creationId xmlns:a16="http://schemas.microsoft.com/office/drawing/2014/main" id="{435F8C77-E0AA-406F-BBBC-8DAE29E6587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24168E5-FD91-46BA-8ADC-ACC601869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6" y="425304"/>
            <a:ext cx="7402934" cy="962955"/>
          </a:xfrm>
        </p:spPr>
        <p:txBody>
          <a:bodyPr/>
          <a:lstStyle/>
          <a:p>
            <a:r>
              <a:rPr lang="en-US" dirty="0"/>
              <a:t>Advanced manufacturing process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E571C7-C48D-4819-A197-8A990262F8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3FA416-39FC-4B8E-A9DF-2756C77C4301}" type="datetime1">
              <a:rPr lang="de-DE" smtClean="0"/>
              <a:t>12.05.2022</a:t>
            </a:fld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F47823-F7C6-4F45-BE2F-BBFE529E59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BAED25-F67B-4389-AF81-088E5999745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8B46EDCE-B50E-41E5-8562-42C35BAB8138}"/>
              </a:ext>
            </a:extLst>
          </p:cNvPr>
          <p:cNvSpPr txBox="1">
            <a:spLocks/>
          </p:cNvSpPr>
          <p:nvPr/>
        </p:nvSpPr>
        <p:spPr>
          <a:xfrm>
            <a:off x="8328024" y="1628775"/>
            <a:ext cx="3577371" cy="4484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it-IT" sz="1600" b="1" kern="1200" spc="1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de-DE" sz="1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it-IT" sz="14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80000" algn="l" defTabSz="58037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lang="en-US" sz="1400" kern="1200" spc="5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596017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20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6386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6571" indent="-145092" algn="l" defTabSz="580370" rtl="0" eaLnBrk="1" latinLnBrk="0" hangingPunct="1">
              <a:lnSpc>
                <a:spcPct val="90000"/>
              </a:lnSpc>
              <a:spcBef>
                <a:spcPts val="317"/>
              </a:spcBef>
              <a:buFont typeface="Arial" panose="020B0604020202020204" pitchFamily="34" charset="0"/>
              <a:buChar char="•"/>
              <a:defRPr sz="1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bg1"/>
                </a:solidFill>
              </a:rPr>
              <a:t>Slide example </a:t>
            </a:r>
          </a:p>
          <a:p>
            <a:pPr>
              <a:spcBef>
                <a:spcPts val="0"/>
              </a:spcBef>
            </a:pPr>
            <a:r>
              <a:rPr lang="en-US" sz="3200" spc="0" dirty="0">
                <a:solidFill>
                  <a:prstClr val="white"/>
                </a:solidFill>
                <a:latin typeface="Arial" panose="020B0604020202020204"/>
                <a:cs typeface="+mn-cs"/>
              </a:rPr>
              <a:t>with table and takeaway message</a:t>
            </a:r>
          </a:p>
        </p:txBody>
      </p:sp>
      <p:graphicFrame>
        <p:nvGraphicFramePr>
          <p:cNvPr id="13" name="Inhaltsplatzhalter 11">
            <a:extLst>
              <a:ext uri="{FF2B5EF4-FFF2-40B4-BE49-F238E27FC236}">
                <a16:creationId xmlns:a16="http://schemas.microsoft.com/office/drawing/2014/main" id="{DBCDECDC-4FDC-48C5-84B4-FA9BABF1A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544000"/>
              </p:ext>
            </p:extLst>
          </p:nvPr>
        </p:nvGraphicFramePr>
        <p:xfrm>
          <a:off x="733566" y="1628775"/>
          <a:ext cx="10724868" cy="38664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83791">
                  <a:extLst>
                    <a:ext uri="{9D8B030D-6E8A-4147-A177-3AD203B41FA5}">
                      <a16:colId xmlns:a16="http://schemas.microsoft.com/office/drawing/2014/main" val="3898312627"/>
                    </a:ext>
                  </a:extLst>
                </a:gridCol>
                <a:gridCol w="2473541">
                  <a:extLst>
                    <a:ext uri="{9D8B030D-6E8A-4147-A177-3AD203B41FA5}">
                      <a16:colId xmlns:a16="http://schemas.microsoft.com/office/drawing/2014/main" val="719617831"/>
                    </a:ext>
                  </a:extLst>
                </a:gridCol>
                <a:gridCol w="3105870">
                  <a:extLst>
                    <a:ext uri="{9D8B030D-6E8A-4147-A177-3AD203B41FA5}">
                      <a16:colId xmlns:a16="http://schemas.microsoft.com/office/drawing/2014/main" val="40448242"/>
                    </a:ext>
                  </a:extLst>
                </a:gridCol>
                <a:gridCol w="3161666">
                  <a:extLst>
                    <a:ext uri="{9D8B030D-6E8A-4147-A177-3AD203B41FA5}">
                      <a16:colId xmlns:a16="http://schemas.microsoft.com/office/drawing/2014/main" val="2932374670"/>
                    </a:ext>
                  </a:extLst>
                </a:gridCol>
              </a:tblGrid>
              <a:tr h="5294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Natural bone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/>
                        <a:t>Traditional </a:t>
                      </a:r>
                      <a:r>
                        <a:rPr lang="it-IT" sz="1400" b="0" dirty="0" err="1"/>
                        <a:t>calcium</a:t>
                      </a:r>
                      <a:r>
                        <a:rPr lang="it-IT" sz="1400" b="0" dirty="0"/>
                        <a:t> </a:t>
                      </a:r>
                      <a:r>
                        <a:rPr lang="it-IT" sz="1400" b="0" dirty="0" err="1"/>
                        <a:t>phosphate</a:t>
                      </a:r>
                      <a:endParaRPr lang="it-IT" sz="14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/>
                        <a:t>(HA / </a:t>
                      </a:r>
                      <a:r>
                        <a:rPr lang="el-GR" sz="1400" b="0" dirty="0"/>
                        <a:t> β</a:t>
                      </a:r>
                      <a:r>
                        <a:rPr lang="es-ES" sz="1400" b="0" dirty="0"/>
                        <a:t>-</a:t>
                      </a:r>
                      <a:r>
                        <a:rPr lang="it-IT" sz="1400" b="0" dirty="0"/>
                        <a:t>TCP)</a:t>
                      </a:r>
                      <a:endParaRPr lang="en-US" sz="1400" b="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Biomimetic calcium phosphate</a:t>
                      </a:r>
                    </a:p>
                    <a:p>
                      <a:r>
                        <a:rPr lang="en-US" sz="1400" b="0" dirty="0"/>
                        <a:t>(CDHA / </a:t>
                      </a:r>
                      <a:r>
                        <a:rPr lang="el-GR" sz="1400" b="0" dirty="0"/>
                        <a:t> β</a:t>
                      </a:r>
                      <a:r>
                        <a:rPr lang="es-ES" sz="1400" b="0" dirty="0"/>
                        <a:t>-</a:t>
                      </a:r>
                      <a:r>
                        <a:rPr lang="en-US" sz="1400" b="0" dirty="0"/>
                        <a:t>TCP)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211318"/>
                  </a:ext>
                </a:extLst>
              </a:tr>
              <a:tr h="828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Composition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Calcium deficient hydroxyapatite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Hydroxyapatite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el-GR" sz="1200" dirty="0"/>
                        <a:t>β-</a:t>
                      </a:r>
                      <a:r>
                        <a:rPr lang="en-US" sz="1200" dirty="0"/>
                        <a:t>TCP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Calcium deficient hydroxyapatite</a:t>
                      </a:r>
                      <a:endParaRPr lang="es-ES" sz="1200" dirty="0"/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el-GR" sz="1200" dirty="0"/>
                        <a:t>β-</a:t>
                      </a:r>
                      <a:r>
                        <a:rPr lang="en-US" sz="1200" dirty="0"/>
                        <a:t>TCP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672496"/>
                  </a:ext>
                </a:extLst>
              </a:tr>
              <a:tr h="828029">
                <a:tc>
                  <a:txBody>
                    <a:bodyPr/>
                    <a:lstStyle/>
                    <a:p>
                      <a:pPr marL="0" lvl="1" algn="ctr"/>
                      <a:r>
                        <a:rPr lang="en-US" sz="1200" b="1" dirty="0"/>
                        <a:t>Elaboration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lvl="1" indent="-9207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biomineralization = precipitation of nanocrystal of CDHA at body 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lvl="1" indent="-9207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mix of powder sintered at high temperature ([800-1400ºC])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lvl="1" indent="-92075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low-temperature dissolution–precipitation reactions in aqueous system that mimic the biomineralization phenomena (&lt;150ºC)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447873"/>
                  </a:ext>
                </a:extLst>
              </a:tr>
              <a:tr h="1680977">
                <a:tc>
                  <a:txBody>
                    <a:bodyPr/>
                    <a:lstStyle/>
                    <a:p>
                      <a:pPr marL="0" lvl="1" algn="ctr"/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lvl="1" indent="-92075" algn="l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indent="0" algn="l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lvl="1" indent="-92075" algn="l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13727"/>
                  </a:ext>
                </a:extLst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169618" y="5866593"/>
            <a:ext cx="11735777" cy="338554"/>
          </a:xfrm>
          <a:prstGeom prst="rect">
            <a:avLst/>
          </a:prstGeom>
          <a:solidFill>
            <a:srgbClr val="007398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55588" indent="-163513" algn="ctr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Manufacturing process mimics the physiological events naturally occurring in healthy bone.</a:t>
            </a:r>
          </a:p>
        </p:txBody>
      </p:sp>
      <p:pic>
        <p:nvPicPr>
          <p:cNvPr id="61442" name="Picture 2" descr="https://lh6.googleusercontent.com/j1_orMMfI3irA6Bz50jx8Ny1oP6aQBrCXL8Pl0R2_3nCeEZxtN2KtWvdmCqODXJJ_0m5yW0st7VG9408eALxdzUvr5kD43vPSzbNJlRuRYXEML5OknEhGFGSoahuQfcA-I5ZIW9Lcn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878" y="3929239"/>
            <a:ext cx="2904399" cy="120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5266337" y="3972127"/>
            <a:ext cx="2991934" cy="1340385"/>
            <a:chOff x="4691663" y="3723401"/>
            <a:chExt cx="2800351" cy="1254556"/>
          </a:xfrm>
        </p:grpSpPr>
        <p:pic>
          <p:nvPicPr>
            <p:cNvPr id="60418" name="Picture 2" descr="https://lh5.googleusercontent.com/kTUQ1BQnQ8IXLRp11QSA-uYXaewYuC-Q0ekutNYPdbQalKVQmKLe9omHNwdTuOzDI3CRQybEOYu7KJXRVqogXcVOmSK8LWy-jAxi_o_3bRm8cqoBvuoh_6XZkglWtzP941Acsra2vHI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663" y="3723401"/>
              <a:ext cx="2800351" cy="1254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5756138" y="3871272"/>
              <a:ext cx="503138" cy="30909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 anchor="t" anchorCtr="0">
              <a:normAutofit/>
            </a:bodyPr>
            <a:lstStyle/>
            <a:p>
              <a:pPr algn="ctr"/>
              <a:r>
                <a:rPr lang="es-ES" sz="1000" dirty="0">
                  <a:solidFill>
                    <a:schemeClr val="accent4"/>
                  </a:solidFill>
                </a:rPr>
                <a:t>High</a:t>
              </a:r>
            </a:p>
            <a:p>
              <a:pPr algn="ctr"/>
              <a:r>
                <a:rPr lang="es-ES" sz="1000" dirty="0">
                  <a:solidFill>
                    <a:schemeClr val="accent4"/>
                  </a:solidFill>
                </a:rPr>
                <a:t> temp.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9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8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accel="48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accel="4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uiExpand="1" build="p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Xhzox3RceBfXhdmnN4w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SQmRKFRnG2Eji.FAuPv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sf8LfbTL.yLDzUPrFM2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sf8LfbTL.yLDzUPrFM2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64T3gvTeiZ2sUtwAY0G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I7i2zBSLWYTB0oYdurY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9SNS0u2RSGRzrLEtqdZp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9SNS0u2RSGRzrLEtqdZp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Y96wtkQhOjaQPmoc3D4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_SE_YKKQF2bRx.tLxUXt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.PnkB89RgSbJHHjGqd3O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.PnkB89RgSbJHHjGqd3O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.PnkB89RgSbJHHjGqd3O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.PnkB89RgSbJHHjGqd3O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64T3gvTeiZ2sUtwAY0G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I7i2zBSLWYTB0oYdurY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vY6LIgRGqwv_lyGkQB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BaQn7BSzaESTl6794X9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vY6LIgRGqwv_lyGkQB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qVxtGfT4ac1K8Ow0clT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Y96wtkQhOjaQPmoc3D4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I7i2zBSLWYTB0oYdurY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RvjJHFRtOpb9fYtxyIy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RvjJHFRtOpb9fYtxyIy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rNZKYPQzGKf4WeFgP05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qVxtGfT4ac1K8Ow0clT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Xhzox3RceBfXhdmnN4w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Y96wtkQhOjaQPmoc3D4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Xhzox3RceBfXhdmnN4w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SQmRKFRnG2Eji.FAuPv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sf8LfbTL.yLDzUPrFM2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64T3gvTeiZ2sUtwAY0G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I7i2zBSLWYTB0oYdurY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RvjJHFRtOpb9fYtxyIy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Xhzox3RceBfXhdmnN4w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SQmRKFRnG2Eji.FAuPv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SQmRKFRnG2Eji.FAuPv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sf8LfbTL.yLDzUPrFM2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vEXjVKSnGFE4.MFNryq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64T3gvTeiZ2sUtwAY0G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I7i2zBSLWYTB0oYdurY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9SNS0u2RSGRzrLEtqdZp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53f59jSSmFRYbNKwlgg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9SNS0u2RSGRzrLEtqdZp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Y96wtkQhOjaQPmoc3D4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EvY6LIgRGqwv_lyGkQBp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SQmRKFRnG2Eji.FAuPv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RvjJHFRtOpb9fYtxyIyQ"/>
</p:tagLst>
</file>

<file path=ppt/theme/theme1.xml><?xml version="1.0" encoding="utf-8"?>
<a:theme xmlns:a="http://schemas.openxmlformats.org/drawingml/2006/main" name="NB 16:9 Template 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2.xml><?xml version="1.0" encoding="utf-8"?>
<a:theme xmlns:a="http://schemas.openxmlformats.org/drawingml/2006/main" name="NB 16:9 Template - Titel and Chapter Slides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3.xml><?xml version="1.0" encoding="utf-8"?>
<a:theme xmlns:a="http://schemas.openxmlformats.org/drawingml/2006/main" name="5_NB 16:9 Template 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t" anchorCtr="0">
        <a:normAutofit/>
      </a:bodyPr>
      <a:lstStyle>
        <a:defPPr algn="l">
          <a:defRPr dirty="0" smtClean="0"/>
        </a:defPPr>
      </a:lstStyle>
    </a:txDef>
  </a:objectDefaults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4.xml><?xml version="1.0" encoding="utf-8"?>
<a:theme xmlns:a="http://schemas.openxmlformats.org/drawingml/2006/main" name="1_NB 16:9 Template 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5.xml><?xml version="1.0" encoding="utf-8"?>
<a:theme xmlns:a="http://schemas.openxmlformats.org/drawingml/2006/main" name="2_NB 16:9 Template ">
  <a:themeElements>
    <a:clrScheme name="NB PPT Template 2019">
      <a:dk1>
        <a:sysClr val="windowText" lastClr="000000"/>
      </a:dk1>
      <a:lt1>
        <a:sysClr val="window" lastClr="FFFFFF"/>
      </a:lt1>
      <a:dk2>
        <a:srgbClr val="30302F"/>
      </a:dk2>
      <a:lt2>
        <a:srgbClr val="D0D0CE"/>
      </a:lt2>
      <a:accent1>
        <a:srgbClr val="CC0000"/>
      </a:accent1>
      <a:accent2>
        <a:srgbClr val="B1B3B3"/>
      </a:accent2>
      <a:accent3>
        <a:srgbClr val="888B8D"/>
      </a:accent3>
      <a:accent4>
        <a:srgbClr val="30302F"/>
      </a:accent4>
      <a:accent5>
        <a:srgbClr val="D1D3D4"/>
      </a:accent5>
      <a:accent6>
        <a:srgbClr val="8A8D8F"/>
      </a:accent6>
      <a:hlink>
        <a:srgbClr val="CC0000"/>
      </a:hlink>
      <a:folHlink>
        <a:srgbClr val="8A8D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710">
      <a:srgbClr val="E03E52"/>
    </a:custClr>
    <a:custClr name="PMS 1625">
      <a:srgbClr val="FFA38B"/>
    </a:custClr>
    <a:custClr name="PMS 2005">
      <a:srgbClr val="FED880"/>
    </a:custClr>
    <a:custClr name="PMS 3375">
      <a:srgbClr val="7AE1BF"/>
    </a:custClr>
    <a:custClr name="PMS 7468">
      <a:srgbClr val="007398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  <a:custClr name="PMS 0">
      <a:srgbClr val="FFFFFF"/>
    </a:custClr>
  </a:custClrLst>
</a:theme>
</file>

<file path=ppt/theme/theme6.xml><?xml version="1.0" encoding="utf-8"?>
<a:theme xmlns:a="http://schemas.openxmlformats.org/drawingml/2006/main" name="Office">
  <a:themeElements>
    <a:clrScheme name="NBS 2019">
      <a:dk1>
        <a:sysClr val="windowText" lastClr="000000"/>
      </a:dk1>
      <a:lt1>
        <a:sysClr val="window" lastClr="FFFFFF"/>
      </a:lt1>
      <a:dk2>
        <a:srgbClr val="30302F"/>
      </a:dk2>
      <a:lt2>
        <a:srgbClr val="D1D3D4"/>
      </a:lt2>
      <a:accent1>
        <a:srgbClr val="CC0000"/>
      </a:accent1>
      <a:accent2>
        <a:srgbClr val="B1B3B3"/>
      </a:accent2>
      <a:accent3>
        <a:srgbClr val="A5A5A5"/>
      </a:accent3>
      <a:accent4>
        <a:srgbClr val="D1D3D4"/>
      </a:accent4>
      <a:accent5>
        <a:srgbClr val="30302F"/>
      </a:accent5>
      <a:accent6>
        <a:srgbClr val="CC0000"/>
      </a:accent6>
      <a:hlink>
        <a:srgbClr val="CC0000"/>
      </a:hlink>
      <a:folHlink>
        <a:srgbClr val="3F3F3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MS 2198">
      <a:srgbClr val="4AC9E3"/>
    </a:custClr>
    <a:custClr name="PMS 3375">
      <a:srgbClr val="7AE1BF"/>
    </a:custClr>
    <a:custClr name="PMS 2005">
      <a:srgbClr val="FED880"/>
    </a:custClr>
    <a:custClr name="PMS 170">
      <a:srgbClr val="FF8674"/>
    </a:custClr>
    <a:custClr name="PMS 1785">
      <a:srgbClr val="F8485E"/>
    </a:custClr>
    <a:custClr name="PMS 255">
      <a:srgbClr val="72246C"/>
    </a:custClr>
    <a:custClr name="PMS 2617">
      <a:srgbClr val="470A68"/>
    </a:custClr>
    <a:custClr name="PMS 2747">
      <a:srgbClr val="001A72"/>
    </a:custClr>
    <a:custClr name="PMS 0">
      <a:srgbClr val="FFFFFF"/>
    </a:custClr>
    <a:custClr name="PMS 0">
      <a:srgbClr val="FFFFFF"/>
    </a:custClr>
    <a:custClr name="PMS 318">
      <a:srgbClr val="88DBDF"/>
    </a:custClr>
    <a:custClr name="PMS 573">
      <a:srgbClr val="B5E3D8"/>
    </a:custClr>
    <a:custClr name="PMS 7401">
      <a:srgbClr val="F5E1A4"/>
    </a:custClr>
    <a:custClr name="PMS 1625">
      <a:srgbClr val="FFA38B"/>
    </a:custClr>
    <a:custClr name="PMS 3572">
      <a:srgbClr val="FE9B96"/>
    </a:custClr>
    <a:custClr name="PMS 2064">
      <a:srgbClr val="E0A2D4"/>
    </a:custClr>
    <a:custClr name="PMS 270">
      <a:srgbClr val="B4B5DF"/>
    </a:custClr>
    <a:custClr name="PMS 658">
      <a:srgbClr val="B1C9E8"/>
    </a:custClr>
    <a:custClr name="PMS 0">
      <a:srgbClr val="FFFFFF"/>
    </a:custClr>
    <a:custClr name="PMS 0">
      <a:srgbClr val="FFFFFF"/>
    </a:custClr>
  </a:custClr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da494fb-2ed1-4e56-894d-a1398801597e">
      <UserInfo>
        <DisplayName>Lienemann, Philipp</DisplayName>
        <AccountId>17</AccountId>
        <AccountType/>
      </UserInfo>
    </SharedWithUsers>
    <lcf76f155ced4ddcb4097134ff3c332f xmlns="f1d94344-fb95-470f-beee-aa035911441a">
      <Terms xmlns="http://schemas.microsoft.com/office/infopath/2007/PartnerControls"/>
    </lcf76f155ced4ddcb4097134ff3c332f>
    <TaxCatchAll xmlns="cda494fb-2ed1-4e56-894d-a1398801597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BD5BD3B6D39E4C99FB6CB52AC3D59A" ma:contentTypeVersion="16" ma:contentTypeDescription="Create a new document." ma:contentTypeScope="" ma:versionID="a0d423d56073455df6b3b50d03414d0c">
  <xsd:schema xmlns:xsd="http://www.w3.org/2001/XMLSchema" xmlns:xs="http://www.w3.org/2001/XMLSchema" xmlns:p="http://schemas.microsoft.com/office/2006/metadata/properties" xmlns:ns2="f1d94344-fb95-470f-beee-aa035911441a" xmlns:ns3="cda494fb-2ed1-4e56-894d-a1398801597e" targetNamespace="http://schemas.microsoft.com/office/2006/metadata/properties" ma:root="true" ma:fieldsID="41aa04c95c05fd3acf8a615f5e95763f" ns2:_="" ns3:_="">
    <xsd:import namespace="f1d94344-fb95-470f-beee-aa035911441a"/>
    <xsd:import namespace="cda494fb-2ed1-4e56-894d-a139880159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94344-fb95-470f-beee-aa03591144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1d47f98-939b-4431-b793-419ec2aa7a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a494fb-2ed1-4e56-894d-a1398801597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e5a3aa9-e4d4-4533-a6e7-bfc8c10200fc}" ma:internalName="TaxCatchAll" ma:showField="CatchAllData" ma:web="cda494fb-2ed1-4e56-894d-a139880159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D4DA34-3B20-470C-B797-C6E58E4872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FDA9EA-49F6-4A91-999A-0111C098AE84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f1d94344-fb95-470f-beee-aa035911441a"/>
    <ds:schemaRef ds:uri="http://purl.org/dc/dcmitype/"/>
    <ds:schemaRef ds:uri="http://schemas.microsoft.com/office/infopath/2007/PartnerControls"/>
    <ds:schemaRef ds:uri="cda494fb-2ed1-4e56-894d-a1398801597e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3B7914-E105-4165-B236-49C901719D88}"/>
</file>

<file path=docProps/app.xml><?xml version="1.0" encoding="utf-8"?>
<Properties xmlns="http://schemas.openxmlformats.org/officeDocument/2006/extended-properties" xmlns:vt="http://schemas.openxmlformats.org/officeDocument/2006/docPropsVTypes">
  <Template>NBS_PowerPoint_Template_16-9_18102_2</Template>
  <TotalTime>0</TotalTime>
  <Words>2391</Words>
  <Application>Microsoft Office PowerPoint</Application>
  <PresentationFormat>Widescreen</PresentationFormat>
  <Paragraphs>416</Paragraphs>
  <Slides>24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Calibri</vt:lpstr>
      <vt:lpstr>Cambria</vt:lpstr>
      <vt:lpstr>LinotypeUnivers-340ExLight</vt:lpstr>
      <vt:lpstr>Mark Pro Medium</vt:lpstr>
      <vt:lpstr>OpenSans-Italic</vt:lpstr>
      <vt:lpstr>Roboto</vt:lpstr>
      <vt:lpstr>Roboto Black</vt:lpstr>
      <vt:lpstr>Symbol</vt:lpstr>
      <vt:lpstr>Wingdings</vt:lpstr>
      <vt:lpstr>NB 16:9 Template </vt:lpstr>
      <vt:lpstr>NB 16:9 Template - Titel and Chapter Slides</vt:lpstr>
      <vt:lpstr>5_NB 16:9 Template </vt:lpstr>
      <vt:lpstr>1_NB 16:9 Template </vt:lpstr>
      <vt:lpstr>2_NB 16:9 Template </vt:lpstr>
      <vt:lpstr>think-cell Slide</vt:lpstr>
      <vt:lpstr>think-cell Folie</vt:lpstr>
      <vt:lpstr>creos syntogain</vt:lpstr>
      <vt:lpstr>PowerPoint Presentation</vt:lpstr>
      <vt:lpstr>Four things than clinicians expect from regenerative products</vt:lpstr>
      <vt:lpstr>PowerPoint Presentation</vt:lpstr>
      <vt:lpstr>PowerPoint Presentation</vt:lpstr>
      <vt:lpstr>PowerPoint Presentation</vt:lpstr>
      <vt:lpstr>The product</vt:lpstr>
      <vt:lpstr>Advanced manufacturing process</vt:lpstr>
      <vt:lpstr>Advanced manufacturing process</vt:lpstr>
      <vt:lpstr>Technology base – Synthetic bone graft generalities</vt:lpstr>
      <vt:lpstr>Product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Randomized Clinical Trial - Introduction</vt:lpstr>
      <vt:lpstr>Randomized Clinical Trial - Results</vt:lpstr>
      <vt:lpstr>Randomized Clinical Trial - Results</vt:lpstr>
      <vt:lpstr>Clinical indications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Nadja Schäffer</dc:creator>
  <cp:lastModifiedBy>Tromenschlager, Julien</cp:lastModifiedBy>
  <cp:revision>476</cp:revision>
  <cp:lastPrinted>2022-05-03T08:57:36Z</cp:lastPrinted>
  <dcterms:created xsi:type="dcterms:W3CDTF">2018-10-26T08:26:03Z</dcterms:created>
  <dcterms:modified xsi:type="dcterms:W3CDTF">2022-05-12T14:53:41Z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0x0101001DBD5BD3B6D39E4C99FB6CB52AC3D59A</vt:lpwstr>
  </property>
</Properties>
</file>